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342" r:id="rId2"/>
    <p:sldId id="259" r:id="rId3"/>
    <p:sldId id="335" r:id="rId4"/>
    <p:sldId id="334" r:id="rId5"/>
    <p:sldId id="338" r:id="rId6"/>
    <p:sldId id="266" r:id="rId7"/>
    <p:sldId id="260" r:id="rId8"/>
    <p:sldId id="264" r:id="rId9"/>
    <p:sldId id="331" r:id="rId10"/>
    <p:sldId id="332" r:id="rId11"/>
    <p:sldId id="333"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Open Sans" pitchFamily="2" charset="0"/>
      <p:regular r:id="rId18"/>
      <p:bold r:id="rId19"/>
      <p:italic r:id="rId20"/>
      <p:boldItalic r:id="rId21"/>
    </p:embeddedFont>
    <p:embeddedFont>
      <p:font typeface="Open Sans Bold" pitchFamily="2" charset="0"/>
      <p:regular r:id="rId22"/>
      <p:bold r:id="rId23"/>
    </p:embeddedFont>
    <p:embeddedFont>
      <p:font typeface="Open Sans Italics"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DCC7"/>
    <a:srgbClr val="050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72F83-69DD-4E74-8149-2C98A2E5A299}" v="1" dt="2022-11-07T10:06:49.169"/>
    <p1510:client id="{7A7F6618-CFF9-91C2-6920-1701E3FBAD67}" v="411" dt="2022-11-07T11:50:54.770"/>
    <p1510:client id="{B17F82D0-93BC-4B11-9691-ACFF8849FD45}" v="230" dt="2022-11-07T10:20:26.353"/>
    <p1510:client id="{CCFA68C9-3627-4675-B789-6D3BF54F43D9}" v="115" dt="2022-11-07T12:04:14.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1A7B4-0B34-4A98-A270-41F2057D5532}"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477D3-8A4A-4818-A105-497F3E69ABA9}" type="slidenum">
              <a:rPr lang="en-US" smtClean="0"/>
              <a:t>‹#›</a:t>
            </a:fld>
            <a:endParaRPr lang="en-US"/>
          </a:p>
        </p:txBody>
      </p:sp>
    </p:spTree>
    <p:extLst>
      <p:ext uri="{BB962C8B-B14F-4D97-AF65-F5344CB8AC3E}">
        <p14:creationId xmlns:p14="http://schemas.microsoft.com/office/powerpoint/2010/main" val="1107740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5000" baseline="0">
              <a:latin typeface="Open Sans" charset="0"/>
            </a:endParaRPr>
          </a:p>
        </p:txBody>
      </p:sp>
      <p:sp>
        <p:nvSpPr>
          <p:cNvPr id="4" name="Slide Number Placeholder 3"/>
          <p:cNvSpPr>
            <a:spLocks noGrp="1"/>
          </p:cNvSpPr>
          <p:nvPr>
            <p:ph type="sldNum" sz="quarter" idx="10"/>
          </p:nvPr>
        </p:nvSpPr>
        <p:spPr/>
        <p:txBody>
          <a:bodyPr/>
          <a:lstStyle/>
          <a:p>
            <a:fld id="{02DA4996-3C48-46BE-A241-D876F939B93E}" type="slidenum">
              <a:rPr lang="en-US" smtClean="0"/>
              <a:t>1</a:t>
            </a:fld>
            <a:endParaRPr lang="en-US"/>
          </a:p>
        </p:txBody>
      </p:sp>
    </p:spTree>
    <p:extLst>
      <p:ext uri="{BB962C8B-B14F-4D97-AF65-F5344CB8AC3E}">
        <p14:creationId xmlns:p14="http://schemas.microsoft.com/office/powerpoint/2010/main" val="274557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Wingdings,Sans-Serif"/>
              <a:buChar char="Ø"/>
            </a:pPr>
            <a:r>
              <a:rPr lang="en-US" b="1"/>
              <a:t>Unofficial Adoption</a:t>
            </a:r>
            <a:endParaRPr lang="en-US"/>
          </a:p>
          <a:p>
            <a:pPr marL="285750" indent="-285750">
              <a:lnSpc>
                <a:spcPct val="150000"/>
              </a:lnSpc>
              <a:buFont typeface="Wingdings,Sans-Serif"/>
              <a:buChar char="Ø"/>
            </a:pPr>
            <a:r>
              <a:rPr lang="en-US" b="1"/>
              <a:t>Financial accounting started in the Maldives from 1978 with the introduction of tourism. </a:t>
            </a:r>
            <a:endParaRPr lang="en-US"/>
          </a:p>
          <a:p>
            <a:pPr marL="285750" indent="-285750">
              <a:lnSpc>
                <a:spcPct val="150000"/>
              </a:lnSpc>
              <a:buFont typeface="Wingdings,Sans-Serif"/>
              <a:buChar char="Ø"/>
            </a:pPr>
            <a:r>
              <a:rPr lang="en-US"/>
              <a:t>Companies engaged in tourism started accounting as per international accounting standards as mostly international banks financed the resort projects. </a:t>
            </a:r>
          </a:p>
          <a:p>
            <a:pPr marL="285750" indent="-285750">
              <a:lnSpc>
                <a:spcPct val="150000"/>
              </a:lnSpc>
              <a:buFont typeface="Wingdings,Sans-Serif"/>
              <a:buChar char="Ø"/>
            </a:pPr>
            <a:r>
              <a:rPr lang="en-US" b="1"/>
              <a:t>Companies’ Act 1996</a:t>
            </a:r>
            <a:endParaRPr lang="en-US"/>
          </a:p>
          <a:p>
            <a:pPr lvl="1">
              <a:lnSpc>
                <a:spcPct val="150000"/>
              </a:lnSpc>
              <a:buFont typeface="Wingdings,Sans-Serif"/>
              <a:buChar char="•"/>
            </a:pPr>
            <a:r>
              <a:rPr lang="en-US"/>
              <a:t>Requires all companies to prepare books of accounts as per international accounting standards, interpreted as IFRS. </a:t>
            </a:r>
          </a:p>
          <a:p>
            <a:pPr marL="285750" indent="-285750">
              <a:lnSpc>
                <a:spcPct val="150000"/>
              </a:lnSpc>
              <a:buFont typeface="Wingdings,Sans-Serif"/>
              <a:buChar char="Ø"/>
            </a:pPr>
            <a:r>
              <a:rPr lang="en-US" b="1"/>
              <a:t>Capital Market Development Authority (CMDA) </a:t>
            </a:r>
            <a:endParaRPr lang="en-US"/>
          </a:p>
          <a:p>
            <a:pPr lvl="1">
              <a:lnSpc>
                <a:spcPct val="150000"/>
              </a:lnSpc>
              <a:buFont typeface="Wingdings,Sans-Serif"/>
              <a:buChar char="•"/>
            </a:pPr>
            <a:r>
              <a:rPr lang="en-US"/>
              <a:t>The corporate governance code issued by the Capital Market Development Authority requires that all listed companies on the Maldives stock exchange must ensure that their financial statements are prepared based on IFRS Standards.</a:t>
            </a:r>
          </a:p>
          <a:p>
            <a:pPr lvl="1">
              <a:lnSpc>
                <a:spcPct val="150000"/>
              </a:lnSpc>
              <a:buFont typeface="Wingdings,Sans-Serif"/>
              <a:buChar char="•"/>
            </a:pPr>
            <a:r>
              <a:rPr lang="en-US"/>
              <a:t>Prior to AGO, global audit firms through their audits advised private sector companies to adopt IFRSs</a:t>
            </a:r>
          </a:p>
          <a:p>
            <a:pPr marL="285750" indent="-285750">
              <a:lnSpc>
                <a:spcPct val="150000"/>
              </a:lnSpc>
              <a:buFont typeface="Wingdings,Sans-Serif"/>
              <a:buChar char="Ø"/>
            </a:pPr>
            <a:r>
              <a:rPr lang="en-US" b="1"/>
              <a:t>Maldives Banking Act Maldives Banking Act No. 24 of 2010</a:t>
            </a:r>
            <a:endParaRPr lang="en-US"/>
          </a:p>
          <a:p>
            <a:pPr lvl="1">
              <a:lnSpc>
                <a:spcPct val="150000"/>
              </a:lnSpc>
              <a:buFont typeface="Wingdings,Sans-Serif"/>
              <a:buChar char="•"/>
            </a:pPr>
            <a:r>
              <a:rPr lang="en-US"/>
              <a:t>Requires all banks and financial institution to comply with International Accounting Standards. </a:t>
            </a:r>
          </a:p>
          <a:p>
            <a:pPr lvl="1">
              <a:lnSpc>
                <a:spcPct val="150000"/>
              </a:lnSpc>
              <a:buFont typeface="Wingdings,Sans-Serif"/>
              <a:buChar char="•"/>
            </a:pPr>
            <a:r>
              <a:rPr lang="en-US"/>
              <a:t>Upon ratification of Audit Act  in 2007, AGO prescribed IFRSs for SOEs </a:t>
            </a:r>
          </a:p>
          <a:p>
            <a:pPr lvl="1">
              <a:lnSpc>
                <a:spcPct val="150000"/>
              </a:lnSpc>
              <a:buFont typeface="Wingdings,Sans-Serif"/>
              <a:buChar char="•"/>
            </a:pPr>
            <a:r>
              <a:rPr lang="en-US"/>
              <a:t>With the BPT Act of MIRA coming into effect (2010),  corporates are required to adopt IFRSs</a:t>
            </a:r>
          </a:p>
          <a:p>
            <a:pPr lvl="1">
              <a:lnSpc>
                <a:spcPct val="150000"/>
              </a:lnSpc>
              <a:buFont typeface="Wingdings,Sans-Serif"/>
              <a:buChar char="•"/>
            </a:pPr>
            <a:r>
              <a:rPr lang="en-US"/>
              <a:t>With the establishment of CA Maldives in 2020, the role of setting and  enforcing accounting and auditing standards came under the mandate of the Institute</a:t>
            </a:r>
          </a:p>
          <a:p>
            <a:pPr lvl="1">
              <a:lnSpc>
                <a:spcPct val="150000"/>
              </a:lnSpc>
              <a:buFont typeface="Wingdings,Sans-Serif"/>
              <a:buChar char="•"/>
            </a:pPr>
            <a:r>
              <a:rPr lang="en-US"/>
              <a:t>CA Maldives prescribes IFRS and IFRS for SMEs as financial reporting standards in the private sector</a:t>
            </a:r>
          </a:p>
          <a:p>
            <a:pPr lvl="1">
              <a:lnSpc>
                <a:spcPct val="150000"/>
              </a:lnSpc>
              <a:buFont typeface="Wingdings,Sans-Serif"/>
              <a:buChar char="•"/>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240477D3-8A4A-4818-A105-497F3E69ABA9}" type="slidenum">
              <a:rPr lang="en-US" smtClean="0"/>
              <a:t>8</a:t>
            </a:fld>
            <a:endParaRPr lang="en-US"/>
          </a:p>
        </p:txBody>
      </p:sp>
    </p:spTree>
    <p:extLst>
      <p:ext uri="{BB962C8B-B14F-4D97-AF65-F5344CB8AC3E}">
        <p14:creationId xmlns:p14="http://schemas.microsoft.com/office/powerpoint/2010/main" val="880544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18" Type="http://schemas.openxmlformats.org/officeDocument/2006/relationships/image" Target="../media/image5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17" Type="http://schemas.openxmlformats.org/officeDocument/2006/relationships/image" Target="../media/image58.png"/><Relationship Id="rId2" Type="http://schemas.openxmlformats.org/officeDocument/2006/relationships/notesSlide" Target="../notesSlides/notesSlide2.xml"/><Relationship Id="rId16" Type="http://schemas.openxmlformats.org/officeDocument/2006/relationships/image" Target="../media/image57.svg"/><Relationship Id="rId20" Type="http://schemas.openxmlformats.org/officeDocument/2006/relationships/image" Target="../media/image61.sv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19" Type="http://schemas.openxmlformats.org/officeDocument/2006/relationships/image" Target="../media/image60.pn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slides/_rels/slide9.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water, wave, riding, nature&#10;&#10;Description automatically generated">
            <a:extLst>
              <a:ext uri="{FF2B5EF4-FFF2-40B4-BE49-F238E27FC236}">
                <a16:creationId xmlns:a16="http://schemas.microsoft.com/office/drawing/2014/main" id="{4B4B7C07-5EB3-6B02-30B7-C6F69B1E939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7484" b="7578"/>
          <a:stretch/>
        </p:blipFill>
        <p:spPr>
          <a:xfrm>
            <a:off x="0" y="0"/>
            <a:ext cx="18315562" cy="10287000"/>
          </a:xfrm>
          <a:prstGeom prst="rect">
            <a:avLst/>
          </a:prstGeom>
        </p:spPr>
      </p:pic>
      <p:pic>
        <p:nvPicPr>
          <p:cNvPr id="6" name="Picture 5">
            <a:extLst>
              <a:ext uri="{FF2B5EF4-FFF2-40B4-BE49-F238E27FC236}">
                <a16:creationId xmlns:a16="http://schemas.microsoft.com/office/drawing/2014/main" id="{38E5ECC1-B3EB-E227-70C9-95F9E12207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7870265"/>
            <a:ext cx="4050627" cy="1446468"/>
          </a:xfrm>
          <a:prstGeom prst="rect">
            <a:avLst/>
          </a:prstGeom>
        </p:spPr>
      </p:pic>
      <p:sp>
        <p:nvSpPr>
          <p:cNvPr id="9" name="Rectangle 8">
            <a:extLst>
              <a:ext uri="{FF2B5EF4-FFF2-40B4-BE49-F238E27FC236}">
                <a16:creationId xmlns:a16="http://schemas.microsoft.com/office/drawing/2014/main" id="{4E2711BB-0618-C40C-4AB7-F0C83DB12752}"/>
              </a:ext>
            </a:extLst>
          </p:cNvPr>
          <p:cNvSpPr/>
          <p:nvPr/>
        </p:nvSpPr>
        <p:spPr>
          <a:xfrm>
            <a:off x="1124309" y="5372100"/>
            <a:ext cx="14401800" cy="1107996"/>
          </a:xfrm>
          <a:prstGeom prst="rect">
            <a:avLst/>
          </a:prstGeom>
        </p:spPr>
        <p:txBody>
          <a:bodyPr wrap="square">
            <a:spAutoFit/>
          </a:bodyPr>
          <a:lstStyle/>
          <a:p>
            <a:r>
              <a:rPr lang="en-US" sz="6600">
                <a:ln w="0"/>
                <a:effectLst>
                  <a:outerShdw blurRad="38100" dist="19050" dir="2700000" algn="tl" rotWithShape="0">
                    <a:schemeClr val="dk1">
                      <a:alpha val="40000"/>
                    </a:schemeClr>
                  </a:outerShdw>
                </a:effectLst>
                <a:latin typeface="Open Sans Bold" panose="020B0806030504020204" pitchFamily="34" charset="0"/>
                <a:ea typeface="Open Sans Bold" panose="020B0806030504020204" pitchFamily="34" charset="0"/>
                <a:cs typeface="Open Sans Bold" panose="020B0806030504020204" pitchFamily="34" charset="0"/>
              </a:rPr>
              <a:t>Adoption of IFRS in the Maldives</a:t>
            </a:r>
            <a:endParaRPr lang="en-US" sz="660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4" name="Rectangle 13">
            <a:extLst>
              <a:ext uri="{FF2B5EF4-FFF2-40B4-BE49-F238E27FC236}">
                <a16:creationId xmlns:a16="http://schemas.microsoft.com/office/drawing/2014/main" id="{FE128373-A225-B87C-23E8-5C5D12F92098}"/>
              </a:ext>
            </a:extLst>
          </p:cNvPr>
          <p:cNvSpPr/>
          <p:nvPr/>
        </p:nvSpPr>
        <p:spPr>
          <a:xfrm>
            <a:off x="1124309" y="6579740"/>
            <a:ext cx="9144000" cy="507831"/>
          </a:xfrm>
          <a:prstGeom prst="rect">
            <a:avLst/>
          </a:prstGeom>
        </p:spPr>
        <p:txBody>
          <a:bodyPr>
            <a:spAutoFit/>
          </a:bodyPr>
          <a:lstStyle/>
          <a:p>
            <a:r>
              <a:rPr lang="en-US" sz="2700">
                <a:ln w="0"/>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Mr. Hassan Mohamed - Vice-President </a:t>
            </a:r>
            <a:endParaRPr lang="en-US" sz="2700"/>
          </a:p>
        </p:txBody>
      </p:sp>
    </p:spTree>
    <p:extLst>
      <p:ext uri="{BB962C8B-B14F-4D97-AF65-F5344CB8AC3E}">
        <p14:creationId xmlns:p14="http://schemas.microsoft.com/office/powerpoint/2010/main" val="76759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28700" y="942975"/>
            <a:ext cx="13144500" cy="741998"/>
          </a:xfrm>
          <a:prstGeom prst="rect">
            <a:avLst/>
          </a:prstGeom>
        </p:spPr>
        <p:txBody>
          <a:bodyPr wrap="square" lIns="0" tIns="0" rIns="0" bIns="0" rtlCol="0" anchor="t">
            <a:spAutoFit/>
          </a:bodyPr>
          <a:lstStyle/>
          <a:p>
            <a:pPr>
              <a:lnSpc>
                <a:spcPts val="6160"/>
              </a:lnSpc>
              <a:spcBef>
                <a:spcPct val="0"/>
              </a:spcBef>
            </a:pPr>
            <a:r>
              <a:rPr lang="en-US" sz="4400" b="1">
                <a:latin typeface="Open Sans" panose="020B0606030504020204" pitchFamily="34" charset="0"/>
                <a:ea typeface="Open Sans" panose="020B0606030504020204" pitchFamily="34" charset="0"/>
                <a:cs typeface="Open Sans" panose="020B0606030504020204" pitchFamily="34" charset="0"/>
              </a:rPr>
              <a:t>Due Process Followed In Adoption of IFRSs</a:t>
            </a:r>
            <a:endParaRPr lang="en-US" sz="4400">
              <a:solidFill>
                <a:srgbClr val="000000"/>
              </a:solidFill>
              <a:latin typeface="Open Sans Bold"/>
            </a:endParaRPr>
          </a:p>
        </p:txBody>
      </p:sp>
      <p:sp>
        <p:nvSpPr>
          <p:cNvPr id="15" name="Content Placeholder 2">
            <a:extLst>
              <a:ext uri="{FF2B5EF4-FFF2-40B4-BE49-F238E27FC236}">
                <a16:creationId xmlns:a16="http://schemas.microsoft.com/office/drawing/2014/main" id="{78387869-ED72-4BB3-B89B-FB5773D28036}"/>
              </a:ext>
            </a:extLst>
          </p:cNvPr>
          <p:cNvSpPr txBox="1">
            <a:spLocks/>
          </p:cNvSpPr>
          <p:nvPr/>
        </p:nvSpPr>
        <p:spPr>
          <a:xfrm>
            <a:off x="1013460" y="2247900"/>
            <a:ext cx="13159740" cy="4351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pPr>
            <a:r>
              <a:rPr lang="en-US" sz="2200">
                <a:latin typeface="Open Sans" panose="020B0606030504020204" pitchFamily="34" charset="0"/>
                <a:ea typeface="Open Sans" panose="020B0606030504020204" pitchFamily="34" charset="0"/>
                <a:cs typeface="Open Sans" panose="020B0606030504020204" pitchFamily="34" charset="0"/>
              </a:rPr>
              <a:t>Technical Committee of CA Maldives is tasked with deliberating on technical matters including reporting standards and giving suggestions to Council; as such adoption of auditing and accounting standards</a:t>
            </a:r>
          </a:p>
          <a:p>
            <a:pPr>
              <a:lnSpc>
                <a:spcPct val="140000"/>
              </a:lnSpc>
            </a:pPr>
            <a:r>
              <a:rPr lang="en-US" sz="2200">
                <a:latin typeface="Open Sans" panose="020B0606030504020204" pitchFamily="34" charset="0"/>
                <a:ea typeface="Open Sans" panose="020B0606030504020204" pitchFamily="34" charset="0"/>
                <a:cs typeface="Open Sans" panose="020B0606030504020204" pitchFamily="34" charset="0"/>
              </a:rPr>
              <a:t>The due process followed by Technical Committee in adoption of IFRSs:</a:t>
            </a:r>
          </a:p>
          <a:p>
            <a:pPr marL="914400" lvl="1" indent="-457200">
              <a:lnSpc>
                <a:spcPct val="150000"/>
              </a:lnSpc>
              <a:buFont typeface="+mj-lt"/>
              <a:buAutoNum type="arabicPeriod"/>
            </a:pPr>
            <a:r>
              <a:rPr lang="en-US" sz="2200">
                <a:latin typeface="Open Sans" panose="020B0606030504020204" pitchFamily="34" charset="0"/>
                <a:ea typeface="Open Sans" panose="020B0606030504020204" pitchFamily="34" charset="0"/>
                <a:cs typeface="Open Sans" panose="020B0606030504020204" pitchFamily="34" charset="0"/>
              </a:rPr>
              <a:t>Invited members and key stakeholders to give comments </a:t>
            </a:r>
          </a:p>
          <a:p>
            <a:pPr marL="914400" lvl="1" indent="-457200">
              <a:lnSpc>
                <a:spcPct val="150000"/>
              </a:lnSpc>
              <a:buFont typeface="+mj-lt"/>
              <a:buAutoNum type="arabicPeriod"/>
            </a:pPr>
            <a:r>
              <a:rPr lang="en-US" sz="2200">
                <a:latin typeface="Open Sans" panose="020B0606030504020204" pitchFamily="34" charset="0"/>
                <a:ea typeface="Open Sans" panose="020B0606030504020204" pitchFamily="34" charset="0"/>
                <a:cs typeface="Open Sans" panose="020B0606030504020204" pitchFamily="34" charset="0"/>
              </a:rPr>
              <a:t>Responded to their comments</a:t>
            </a:r>
          </a:p>
          <a:p>
            <a:pPr marL="914400" lvl="1" indent="-457200">
              <a:lnSpc>
                <a:spcPct val="150000"/>
              </a:lnSpc>
              <a:buFont typeface="+mj-lt"/>
              <a:buAutoNum type="arabicPeriod"/>
            </a:pPr>
            <a:r>
              <a:rPr lang="en-US" sz="2200">
                <a:latin typeface="Open Sans" panose="020B0606030504020204" pitchFamily="34" charset="0"/>
                <a:ea typeface="Open Sans" panose="020B0606030504020204" pitchFamily="34" charset="0"/>
                <a:cs typeface="Open Sans" panose="020B0606030504020204" pitchFamily="34" charset="0"/>
              </a:rPr>
              <a:t>Developed a writ-up on the project incorporating the comments, benefits &amp; costs of adoption and Technical Committee’s recommendations to the Council</a:t>
            </a:r>
          </a:p>
          <a:p>
            <a:pPr>
              <a:lnSpc>
                <a:spcPct val="150000"/>
              </a:lnSpc>
            </a:pPr>
            <a:endParaRPr lang="en-US" sz="240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sz="2400">
              <a:latin typeface="Open Sans" panose="020B0606030504020204" pitchFamily="34" charset="0"/>
              <a:ea typeface="Open Sans" panose="020B0606030504020204" pitchFamily="34" charset="0"/>
              <a:cs typeface="Open Sans" panose="020B0606030504020204" pitchFamily="34" charset="0"/>
            </a:endParaRPr>
          </a:p>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158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A20074-A185-4021-B7B9-A0B9F8F0DF6E}"/>
              </a:ext>
            </a:extLst>
          </p:cNvPr>
          <p:cNvSpPr/>
          <p:nvPr/>
        </p:nvSpPr>
        <p:spPr>
          <a:xfrm>
            <a:off x="0" y="0"/>
            <a:ext cx="18288000" cy="10287000"/>
          </a:xfrm>
          <a:prstGeom prst="rect">
            <a:avLst/>
          </a:prstGeom>
          <a:solidFill>
            <a:srgbClr val="0C0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Title 1">
            <a:extLst>
              <a:ext uri="{FF2B5EF4-FFF2-40B4-BE49-F238E27FC236}">
                <a16:creationId xmlns:a16="http://schemas.microsoft.com/office/drawing/2014/main" id="{C6000D26-BD67-4B4F-8F1E-29B8CF53C5A9}"/>
              </a:ext>
            </a:extLst>
          </p:cNvPr>
          <p:cNvSpPr txBox="1">
            <a:spLocks/>
          </p:cNvSpPr>
          <p:nvPr/>
        </p:nvSpPr>
        <p:spPr>
          <a:xfrm>
            <a:off x="0" y="3443290"/>
            <a:ext cx="18288000" cy="1943099"/>
          </a:xfrm>
          <a:prstGeom prst="rect">
            <a:avLst/>
          </a:prstGeom>
        </p:spPr>
        <p:txBody>
          <a:bodyPr vert="horz" lIns="137160" tIns="68580" rIns="137160" bIns="6858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100" b="1">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p>
        </p:txBody>
      </p:sp>
      <p:pic>
        <p:nvPicPr>
          <p:cNvPr id="7" name="Graphic 6">
            <a:extLst>
              <a:ext uri="{FF2B5EF4-FFF2-40B4-BE49-F238E27FC236}">
                <a16:creationId xmlns:a16="http://schemas.microsoft.com/office/drawing/2014/main" id="{01EC5215-48B6-4CD5-8A91-F75ACA11F4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15377" y="8267981"/>
            <a:ext cx="5012057" cy="1123392"/>
          </a:xfrm>
          <a:prstGeom prst="rect">
            <a:avLst/>
          </a:prstGeom>
        </p:spPr>
      </p:pic>
    </p:spTree>
    <p:extLst>
      <p:ext uri="{BB962C8B-B14F-4D97-AF65-F5344CB8AC3E}">
        <p14:creationId xmlns:p14="http://schemas.microsoft.com/office/powerpoint/2010/main" val="219966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5199" y="2794327"/>
            <a:ext cx="927598" cy="120859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5199" y="5167524"/>
            <a:ext cx="1131994" cy="113199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5199" y="7351371"/>
            <a:ext cx="927598" cy="107391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559632" y="2764442"/>
            <a:ext cx="1176156" cy="117615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559632" y="5020831"/>
            <a:ext cx="1168401" cy="1278687"/>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559632" y="7375843"/>
            <a:ext cx="1263689" cy="1129422"/>
          </a:xfrm>
          <a:prstGeom prst="rect">
            <a:avLst/>
          </a:prstGeom>
        </p:spPr>
      </p:pic>
      <p:sp>
        <p:nvSpPr>
          <p:cNvPr id="8" name="TextBox 8"/>
          <p:cNvSpPr txBox="1"/>
          <p:nvPr/>
        </p:nvSpPr>
        <p:spPr>
          <a:xfrm>
            <a:off x="1028700" y="942975"/>
            <a:ext cx="6226940" cy="755015"/>
          </a:xfrm>
          <a:prstGeom prst="rect">
            <a:avLst/>
          </a:prstGeom>
        </p:spPr>
        <p:txBody>
          <a:bodyPr lIns="0" tIns="0" rIns="0" bIns="0" rtlCol="0" anchor="t">
            <a:spAutoFit/>
          </a:bodyPr>
          <a:lstStyle/>
          <a:p>
            <a:pPr>
              <a:lnSpc>
                <a:spcPts val="6160"/>
              </a:lnSpc>
              <a:spcBef>
                <a:spcPct val="0"/>
              </a:spcBef>
            </a:pPr>
            <a:r>
              <a:rPr lang="en-US" sz="4400">
                <a:solidFill>
                  <a:srgbClr val="000000"/>
                </a:solidFill>
                <a:latin typeface="Open Sans Bold"/>
              </a:rPr>
              <a:t>A Corporate Overview</a:t>
            </a:r>
          </a:p>
        </p:txBody>
      </p:sp>
      <p:sp>
        <p:nvSpPr>
          <p:cNvPr id="9" name="TextBox 9"/>
          <p:cNvSpPr txBox="1"/>
          <p:nvPr/>
        </p:nvSpPr>
        <p:spPr>
          <a:xfrm>
            <a:off x="3032048" y="3101128"/>
            <a:ext cx="1277805" cy="537845"/>
          </a:xfrm>
          <a:prstGeom prst="rect">
            <a:avLst/>
          </a:prstGeom>
        </p:spPr>
        <p:txBody>
          <a:bodyPr lIns="0" tIns="0" rIns="0" bIns="0" rtlCol="0" anchor="t">
            <a:spAutoFit/>
          </a:bodyPr>
          <a:lstStyle/>
          <a:p>
            <a:pPr algn="just">
              <a:lnSpc>
                <a:spcPts val="4480"/>
              </a:lnSpc>
              <a:spcBef>
                <a:spcPct val="0"/>
              </a:spcBef>
            </a:pPr>
            <a:r>
              <a:rPr lang="en-US" sz="3200">
                <a:solidFill>
                  <a:srgbClr val="2DDCC7"/>
                </a:solidFill>
                <a:latin typeface="Open Sans Bold"/>
              </a:rPr>
              <a:t>20,030</a:t>
            </a:r>
          </a:p>
        </p:txBody>
      </p:sp>
      <p:sp>
        <p:nvSpPr>
          <p:cNvPr id="10" name="TextBox 10"/>
          <p:cNvSpPr txBox="1"/>
          <p:nvPr/>
        </p:nvSpPr>
        <p:spPr>
          <a:xfrm>
            <a:off x="3032048" y="3600873"/>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Sole Traders</a:t>
            </a:r>
          </a:p>
        </p:txBody>
      </p:sp>
      <p:sp>
        <p:nvSpPr>
          <p:cNvPr id="11" name="TextBox 11"/>
          <p:cNvSpPr txBox="1"/>
          <p:nvPr/>
        </p:nvSpPr>
        <p:spPr>
          <a:xfrm>
            <a:off x="3032048" y="5436023"/>
            <a:ext cx="1045766" cy="537845"/>
          </a:xfrm>
          <a:prstGeom prst="rect">
            <a:avLst/>
          </a:prstGeom>
        </p:spPr>
        <p:txBody>
          <a:bodyPr lIns="0" tIns="0" rIns="0" bIns="0" rtlCol="0" anchor="t">
            <a:spAutoFit/>
          </a:bodyPr>
          <a:lstStyle/>
          <a:p>
            <a:pPr algn="just">
              <a:lnSpc>
                <a:spcPts val="4480"/>
              </a:lnSpc>
              <a:spcBef>
                <a:spcPct val="0"/>
              </a:spcBef>
            </a:pPr>
            <a:r>
              <a:rPr lang="en-US" sz="3200">
                <a:solidFill>
                  <a:srgbClr val="2DDCC7"/>
                </a:solidFill>
                <a:latin typeface="Open Sans Bold"/>
              </a:rPr>
              <a:t>1,500</a:t>
            </a:r>
          </a:p>
        </p:txBody>
      </p:sp>
      <p:sp>
        <p:nvSpPr>
          <p:cNvPr id="12" name="TextBox 12"/>
          <p:cNvSpPr txBox="1"/>
          <p:nvPr/>
        </p:nvSpPr>
        <p:spPr>
          <a:xfrm>
            <a:off x="3032048" y="5935768"/>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Partnerships</a:t>
            </a:r>
          </a:p>
        </p:txBody>
      </p:sp>
      <p:sp>
        <p:nvSpPr>
          <p:cNvPr id="13" name="TextBox 13"/>
          <p:cNvSpPr txBox="1"/>
          <p:nvPr/>
        </p:nvSpPr>
        <p:spPr>
          <a:xfrm>
            <a:off x="3032048" y="7585820"/>
            <a:ext cx="1277805" cy="537845"/>
          </a:xfrm>
          <a:prstGeom prst="rect">
            <a:avLst/>
          </a:prstGeom>
        </p:spPr>
        <p:txBody>
          <a:bodyPr lIns="0" tIns="0" rIns="0" bIns="0" rtlCol="0" anchor="t">
            <a:spAutoFit/>
          </a:bodyPr>
          <a:lstStyle/>
          <a:p>
            <a:pPr algn="just">
              <a:lnSpc>
                <a:spcPts val="4480"/>
              </a:lnSpc>
              <a:spcBef>
                <a:spcPct val="0"/>
              </a:spcBef>
            </a:pPr>
            <a:r>
              <a:rPr lang="en-US" sz="3200">
                <a:solidFill>
                  <a:srgbClr val="2DDCC7"/>
                </a:solidFill>
                <a:latin typeface="Open Sans Bold"/>
              </a:rPr>
              <a:t>13,251</a:t>
            </a:r>
          </a:p>
        </p:txBody>
      </p:sp>
      <p:sp>
        <p:nvSpPr>
          <p:cNvPr id="14" name="TextBox 14"/>
          <p:cNvSpPr txBox="1"/>
          <p:nvPr/>
        </p:nvSpPr>
        <p:spPr>
          <a:xfrm>
            <a:off x="3032048" y="8085565"/>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Priavte Companies</a:t>
            </a:r>
          </a:p>
        </p:txBody>
      </p:sp>
      <p:sp>
        <p:nvSpPr>
          <p:cNvPr id="15" name="TextBox 15"/>
          <p:cNvSpPr txBox="1"/>
          <p:nvPr/>
        </p:nvSpPr>
        <p:spPr>
          <a:xfrm>
            <a:off x="10032664" y="3101128"/>
            <a:ext cx="463947" cy="537845"/>
          </a:xfrm>
          <a:prstGeom prst="rect">
            <a:avLst/>
          </a:prstGeom>
        </p:spPr>
        <p:txBody>
          <a:bodyPr lIns="0" tIns="0" rIns="0" bIns="0" rtlCol="0" anchor="t">
            <a:spAutoFit/>
          </a:bodyPr>
          <a:lstStyle/>
          <a:p>
            <a:pPr algn="just">
              <a:lnSpc>
                <a:spcPts val="4480"/>
              </a:lnSpc>
              <a:spcBef>
                <a:spcPct val="0"/>
              </a:spcBef>
            </a:pPr>
            <a:r>
              <a:rPr lang="en-US" sz="3200">
                <a:solidFill>
                  <a:srgbClr val="2DDCC7"/>
                </a:solidFill>
                <a:latin typeface="Open Sans Bold"/>
              </a:rPr>
              <a:t>26</a:t>
            </a:r>
          </a:p>
        </p:txBody>
      </p:sp>
      <p:sp>
        <p:nvSpPr>
          <p:cNvPr id="16" name="TextBox 16"/>
          <p:cNvSpPr txBox="1"/>
          <p:nvPr/>
        </p:nvSpPr>
        <p:spPr>
          <a:xfrm>
            <a:off x="10032664" y="3600873"/>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Unlisted SOEs</a:t>
            </a:r>
          </a:p>
        </p:txBody>
      </p:sp>
      <p:sp>
        <p:nvSpPr>
          <p:cNvPr id="17" name="TextBox 17"/>
          <p:cNvSpPr txBox="1"/>
          <p:nvPr/>
        </p:nvSpPr>
        <p:spPr>
          <a:xfrm>
            <a:off x="10032664" y="5436023"/>
            <a:ext cx="463947" cy="537845"/>
          </a:xfrm>
          <a:prstGeom prst="rect">
            <a:avLst/>
          </a:prstGeom>
        </p:spPr>
        <p:txBody>
          <a:bodyPr lIns="0" tIns="0" rIns="0" bIns="0" rtlCol="0" anchor="t">
            <a:spAutoFit/>
          </a:bodyPr>
          <a:lstStyle/>
          <a:p>
            <a:pPr algn="just">
              <a:lnSpc>
                <a:spcPts val="4480"/>
              </a:lnSpc>
              <a:spcBef>
                <a:spcPct val="0"/>
              </a:spcBef>
            </a:pPr>
            <a:r>
              <a:rPr lang="en-US" sz="3200">
                <a:solidFill>
                  <a:srgbClr val="2DDCC7"/>
                </a:solidFill>
                <a:latin typeface="Open Sans Bold"/>
              </a:rPr>
              <a:t>10</a:t>
            </a:r>
          </a:p>
        </p:txBody>
      </p:sp>
      <p:sp>
        <p:nvSpPr>
          <p:cNvPr id="18" name="TextBox 18"/>
          <p:cNvSpPr txBox="1"/>
          <p:nvPr/>
        </p:nvSpPr>
        <p:spPr>
          <a:xfrm>
            <a:off x="10032664" y="5935768"/>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PLCs</a:t>
            </a:r>
          </a:p>
        </p:txBody>
      </p:sp>
      <p:sp>
        <p:nvSpPr>
          <p:cNvPr id="19" name="TextBox 19"/>
          <p:cNvSpPr txBox="1"/>
          <p:nvPr/>
        </p:nvSpPr>
        <p:spPr>
          <a:xfrm>
            <a:off x="10032664" y="7585820"/>
            <a:ext cx="695986" cy="537845"/>
          </a:xfrm>
          <a:prstGeom prst="rect">
            <a:avLst/>
          </a:prstGeom>
        </p:spPr>
        <p:txBody>
          <a:bodyPr lIns="0" tIns="0" rIns="0" bIns="0" rtlCol="0" anchor="t">
            <a:spAutoFit/>
          </a:bodyPr>
          <a:lstStyle/>
          <a:p>
            <a:pPr algn="just">
              <a:lnSpc>
                <a:spcPts val="4480"/>
              </a:lnSpc>
              <a:spcBef>
                <a:spcPct val="0"/>
              </a:spcBef>
            </a:pPr>
            <a:r>
              <a:rPr lang="en-US" sz="3200">
                <a:solidFill>
                  <a:srgbClr val="2DDCC7"/>
                </a:solidFill>
                <a:latin typeface="Open Sans Bold"/>
              </a:rPr>
              <a:t>116</a:t>
            </a:r>
          </a:p>
        </p:txBody>
      </p:sp>
      <p:sp>
        <p:nvSpPr>
          <p:cNvPr id="20" name="TextBox 20"/>
          <p:cNvSpPr txBox="1"/>
          <p:nvPr/>
        </p:nvSpPr>
        <p:spPr>
          <a:xfrm>
            <a:off x="10032664" y="8085565"/>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Cooperative Societies</a:t>
            </a:r>
          </a:p>
        </p:txBody>
      </p:sp>
      <p:sp>
        <p:nvSpPr>
          <p:cNvPr id="21" name="TextBox 21"/>
          <p:cNvSpPr txBox="1"/>
          <p:nvPr/>
        </p:nvSpPr>
        <p:spPr>
          <a:xfrm>
            <a:off x="1095375" y="1823285"/>
            <a:ext cx="4955617" cy="389256"/>
          </a:xfrm>
          <a:prstGeom prst="rect">
            <a:avLst/>
          </a:prstGeom>
        </p:spPr>
        <p:txBody>
          <a:bodyPr lIns="0" tIns="0" rIns="0" bIns="0" rtlCol="0" anchor="t">
            <a:spAutoFit/>
          </a:bodyPr>
          <a:lstStyle/>
          <a:p>
            <a:pPr>
              <a:lnSpc>
                <a:spcPts val="3219"/>
              </a:lnSpc>
              <a:spcBef>
                <a:spcPct val="0"/>
              </a:spcBef>
            </a:pPr>
            <a:r>
              <a:rPr lang="en-US" sz="2299">
                <a:solidFill>
                  <a:srgbClr val="050551"/>
                </a:solidFill>
                <a:latin typeface="Open Sans Bold"/>
              </a:rPr>
              <a:t>As of 30 June 2022, there 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28700" y="942975"/>
            <a:ext cx="6226940" cy="755015"/>
          </a:xfrm>
          <a:prstGeom prst="rect">
            <a:avLst/>
          </a:prstGeom>
        </p:spPr>
        <p:txBody>
          <a:bodyPr lIns="0" tIns="0" rIns="0" bIns="0" rtlCol="0" anchor="t">
            <a:spAutoFit/>
          </a:bodyPr>
          <a:lstStyle/>
          <a:p>
            <a:pPr>
              <a:lnSpc>
                <a:spcPts val="6160"/>
              </a:lnSpc>
              <a:spcBef>
                <a:spcPct val="0"/>
              </a:spcBef>
            </a:pPr>
            <a:r>
              <a:rPr lang="en-US" sz="4400">
                <a:solidFill>
                  <a:srgbClr val="000000"/>
                </a:solidFill>
                <a:latin typeface="Open Sans Bold"/>
              </a:rPr>
              <a:t>PLCs in Maldives</a:t>
            </a:r>
          </a:p>
        </p:txBody>
      </p:sp>
      <p:pic>
        <p:nvPicPr>
          <p:cNvPr id="15" name="Picture 17">
            <a:extLst>
              <a:ext uri="{FF2B5EF4-FFF2-40B4-BE49-F238E27FC236}">
                <a16:creationId xmlns:a16="http://schemas.microsoft.com/office/drawing/2014/main" id="{ECC09151-D106-E176-BABB-18E6D58B743B}"/>
              </a:ext>
            </a:extLst>
          </p:cNvPr>
          <p:cNvPicPr>
            <a:picLocks noChangeAspect="1"/>
          </p:cNvPicPr>
          <p:nvPr/>
        </p:nvPicPr>
        <p:blipFill>
          <a:blip r:embed="rId2"/>
          <a:srcRect/>
          <a:stretch>
            <a:fillRect/>
          </a:stretch>
        </p:blipFill>
        <p:spPr>
          <a:xfrm>
            <a:off x="-1957787" y="6186083"/>
            <a:ext cx="21551092" cy="3997637"/>
          </a:xfrm>
          <a:prstGeom prst="rect">
            <a:avLst/>
          </a:prstGeom>
        </p:spPr>
      </p:pic>
      <p:pic>
        <p:nvPicPr>
          <p:cNvPr id="16" name="Picture 2">
            <a:extLst>
              <a:ext uri="{FF2B5EF4-FFF2-40B4-BE49-F238E27FC236}">
                <a16:creationId xmlns:a16="http://schemas.microsoft.com/office/drawing/2014/main" id="{0922D105-EDD2-6065-C0BC-2D87BE3FF8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0951" y="2855689"/>
            <a:ext cx="1184672" cy="1184672"/>
          </a:xfrm>
          <a:prstGeom prst="rect">
            <a:avLst/>
          </a:prstGeom>
        </p:spPr>
      </p:pic>
      <p:sp>
        <p:nvSpPr>
          <p:cNvPr id="17" name="TextBox 7">
            <a:extLst>
              <a:ext uri="{FF2B5EF4-FFF2-40B4-BE49-F238E27FC236}">
                <a16:creationId xmlns:a16="http://schemas.microsoft.com/office/drawing/2014/main" id="{3126207E-8FAC-8EE1-BA4B-FF575F3428AC}"/>
              </a:ext>
            </a:extLst>
          </p:cNvPr>
          <p:cNvSpPr txBox="1"/>
          <p:nvPr/>
        </p:nvSpPr>
        <p:spPr>
          <a:xfrm>
            <a:off x="1020951" y="4308657"/>
            <a:ext cx="463947" cy="537845"/>
          </a:xfrm>
          <a:prstGeom prst="rect">
            <a:avLst/>
          </a:prstGeom>
        </p:spPr>
        <p:txBody>
          <a:bodyPr lIns="0" tIns="0" rIns="0" bIns="0" rtlCol="0" anchor="t">
            <a:spAutoFit/>
          </a:bodyPr>
          <a:lstStyle/>
          <a:p>
            <a:pPr algn="just">
              <a:lnSpc>
                <a:spcPts val="4480"/>
              </a:lnSpc>
              <a:spcBef>
                <a:spcPct val="0"/>
              </a:spcBef>
            </a:pPr>
            <a:r>
              <a:rPr lang="en-US" sz="3200">
                <a:solidFill>
                  <a:srgbClr val="050551"/>
                </a:solidFill>
                <a:latin typeface="Open Sans Bold"/>
              </a:rPr>
              <a:t>10</a:t>
            </a:r>
          </a:p>
        </p:txBody>
      </p:sp>
      <p:sp>
        <p:nvSpPr>
          <p:cNvPr id="18" name="TextBox 8">
            <a:extLst>
              <a:ext uri="{FF2B5EF4-FFF2-40B4-BE49-F238E27FC236}">
                <a16:creationId xmlns:a16="http://schemas.microsoft.com/office/drawing/2014/main" id="{E0859196-31E3-2C95-3B50-5A7E33BD38A6}"/>
              </a:ext>
            </a:extLst>
          </p:cNvPr>
          <p:cNvSpPr txBox="1"/>
          <p:nvPr/>
        </p:nvSpPr>
        <p:spPr>
          <a:xfrm>
            <a:off x="1020951" y="4909381"/>
            <a:ext cx="2857499" cy="1053622"/>
          </a:xfrm>
          <a:prstGeom prst="rect">
            <a:avLst/>
          </a:prstGeom>
        </p:spPr>
        <p:txBody>
          <a:bodyPr wrap="square" lIns="0" tIns="0" rIns="0" bIns="0" rtlCol="0" anchor="t">
            <a:spAutoFit/>
          </a:bodyPr>
          <a:lstStyle/>
          <a:p>
            <a:pPr>
              <a:lnSpc>
                <a:spcPts val="2799"/>
              </a:lnSpc>
              <a:spcBef>
                <a:spcPct val="0"/>
              </a:spcBef>
            </a:pPr>
            <a:r>
              <a:rPr lang="en-US" sz="1999">
                <a:solidFill>
                  <a:srgbClr val="000000"/>
                </a:solidFill>
                <a:latin typeface="Open Sans Bold"/>
              </a:rPr>
              <a:t>PLCs Listed in Maldives Stock Exchange</a:t>
            </a:r>
          </a:p>
        </p:txBody>
      </p:sp>
      <p:pic>
        <p:nvPicPr>
          <p:cNvPr id="19" name="Picture 4">
            <a:extLst>
              <a:ext uri="{FF2B5EF4-FFF2-40B4-BE49-F238E27FC236}">
                <a16:creationId xmlns:a16="http://schemas.microsoft.com/office/drawing/2014/main" id="{9C42C681-BD7C-7E67-3060-981473D517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84183" y="2743114"/>
            <a:ext cx="1261519" cy="1301755"/>
          </a:xfrm>
          <a:prstGeom prst="rect">
            <a:avLst/>
          </a:prstGeom>
        </p:spPr>
      </p:pic>
      <p:sp>
        <p:nvSpPr>
          <p:cNvPr id="20" name="TextBox 9">
            <a:extLst>
              <a:ext uri="{FF2B5EF4-FFF2-40B4-BE49-F238E27FC236}">
                <a16:creationId xmlns:a16="http://schemas.microsoft.com/office/drawing/2014/main" id="{13DFC9B3-9ADB-F803-2151-96B2E4C8D113}"/>
              </a:ext>
            </a:extLst>
          </p:cNvPr>
          <p:cNvSpPr txBox="1"/>
          <p:nvPr/>
        </p:nvSpPr>
        <p:spPr>
          <a:xfrm>
            <a:off x="5295901" y="4300063"/>
            <a:ext cx="1184672" cy="537845"/>
          </a:xfrm>
          <a:prstGeom prst="rect">
            <a:avLst/>
          </a:prstGeom>
        </p:spPr>
        <p:txBody>
          <a:bodyPr lIns="0" tIns="0" rIns="0" bIns="0" rtlCol="0" anchor="t">
            <a:spAutoFit/>
          </a:bodyPr>
          <a:lstStyle/>
          <a:p>
            <a:pPr>
              <a:lnSpc>
                <a:spcPts val="4480"/>
              </a:lnSpc>
              <a:spcBef>
                <a:spcPct val="0"/>
              </a:spcBef>
            </a:pPr>
            <a:r>
              <a:rPr lang="en-US" sz="3200">
                <a:solidFill>
                  <a:srgbClr val="050551"/>
                </a:solidFill>
                <a:latin typeface="Open Sans Bold"/>
              </a:rPr>
              <a:t>18 M</a:t>
            </a:r>
          </a:p>
        </p:txBody>
      </p:sp>
      <p:sp>
        <p:nvSpPr>
          <p:cNvPr id="21" name="TextBox 10">
            <a:extLst>
              <a:ext uri="{FF2B5EF4-FFF2-40B4-BE49-F238E27FC236}">
                <a16:creationId xmlns:a16="http://schemas.microsoft.com/office/drawing/2014/main" id="{F3C885E8-D4A2-3345-681D-9801FC34DFDE}"/>
              </a:ext>
            </a:extLst>
          </p:cNvPr>
          <p:cNvSpPr txBox="1"/>
          <p:nvPr/>
        </p:nvSpPr>
        <p:spPr>
          <a:xfrm>
            <a:off x="5295901" y="4906151"/>
            <a:ext cx="2705099" cy="694549"/>
          </a:xfrm>
          <a:prstGeom prst="rect">
            <a:avLst/>
          </a:prstGeom>
        </p:spPr>
        <p:txBody>
          <a:bodyPr wrap="square" lIns="0" tIns="0" rIns="0" bIns="0" rtlCol="0" anchor="t">
            <a:spAutoFit/>
          </a:bodyPr>
          <a:lstStyle/>
          <a:p>
            <a:pPr>
              <a:lnSpc>
                <a:spcPts val="2799"/>
              </a:lnSpc>
              <a:spcBef>
                <a:spcPct val="0"/>
              </a:spcBef>
            </a:pPr>
            <a:r>
              <a:rPr lang="en-US" sz="1950">
                <a:solidFill>
                  <a:srgbClr val="000000"/>
                </a:solidFill>
                <a:latin typeface="Open Sans Bold"/>
              </a:rPr>
              <a:t>Value of Shares Traded (USD)</a:t>
            </a:r>
            <a:endParaRPr lang="en-US" sz="1999">
              <a:solidFill>
                <a:srgbClr val="000000"/>
              </a:solidFill>
              <a:latin typeface="Open Sans Bold"/>
            </a:endParaRPr>
          </a:p>
        </p:txBody>
      </p:sp>
      <p:pic>
        <p:nvPicPr>
          <p:cNvPr id="22" name="Picture 3">
            <a:extLst>
              <a:ext uri="{FF2B5EF4-FFF2-40B4-BE49-F238E27FC236}">
                <a16:creationId xmlns:a16="http://schemas.microsoft.com/office/drawing/2014/main" id="{9271DF71-0160-BBC6-8CB6-BDBA765373E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06508" y="2847095"/>
            <a:ext cx="1184672" cy="1184672"/>
          </a:xfrm>
          <a:prstGeom prst="rect">
            <a:avLst/>
          </a:prstGeom>
        </p:spPr>
      </p:pic>
      <p:sp>
        <p:nvSpPr>
          <p:cNvPr id="23" name="TextBox 11">
            <a:extLst>
              <a:ext uri="{FF2B5EF4-FFF2-40B4-BE49-F238E27FC236}">
                <a16:creationId xmlns:a16="http://schemas.microsoft.com/office/drawing/2014/main" id="{140219C6-3246-5F3F-28DF-C88500E422A6}"/>
              </a:ext>
            </a:extLst>
          </p:cNvPr>
          <p:cNvSpPr txBox="1"/>
          <p:nvPr/>
        </p:nvSpPr>
        <p:spPr>
          <a:xfrm>
            <a:off x="9159536" y="4300063"/>
            <a:ext cx="2194098" cy="538737"/>
          </a:xfrm>
          <a:prstGeom prst="rect">
            <a:avLst/>
          </a:prstGeom>
        </p:spPr>
        <p:txBody>
          <a:bodyPr wrap="square" lIns="0" tIns="0" rIns="0" bIns="0" rtlCol="0" anchor="t">
            <a:spAutoFit/>
          </a:bodyPr>
          <a:lstStyle/>
          <a:p>
            <a:pPr algn="just">
              <a:lnSpc>
                <a:spcPts val="4480"/>
              </a:lnSpc>
              <a:spcBef>
                <a:spcPct val="0"/>
              </a:spcBef>
            </a:pPr>
            <a:r>
              <a:rPr lang="en-US" sz="3200">
                <a:solidFill>
                  <a:srgbClr val="050551"/>
                </a:solidFill>
                <a:latin typeface="Open Sans Bold"/>
              </a:rPr>
              <a:t>1,608 MN</a:t>
            </a:r>
          </a:p>
        </p:txBody>
      </p:sp>
      <p:sp>
        <p:nvSpPr>
          <p:cNvPr id="24" name="TextBox 12">
            <a:extLst>
              <a:ext uri="{FF2B5EF4-FFF2-40B4-BE49-F238E27FC236}">
                <a16:creationId xmlns:a16="http://schemas.microsoft.com/office/drawing/2014/main" id="{B18C665D-51B8-0D86-2FE6-BFB99D4283CB}"/>
              </a:ext>
            </a:extLst>
          </p:cNvPr>
          <p:cNvSpPr txBox="1"/>
          <p:nvPr/>
        </p:nvSpPr>
        <p:spPr>
          <a:xfrm>
            <a:off x="9157265" y="4854766"/>
            <a:ext cx="2501335" cy="335476"/>
          </a:xfrm>
          <a:prstGeom prst="rect">
            <a:avLst/>
          </a:prstGeom>
        </p:spPr>
        <p:txBody>
          <a:bodyPr wrap="square" lIns="0" tIns="0" rIns="0" bIns="0" rtlCol="0" anchor="t">
            <a:spAutoFit/>
          </a:bodyPr>
          <a:lstStyle/>
          <a:p>
            <a:pPr>
              <a:lnSpc>
                <a:spcPts val="2799"/>
              </a:lnSpc>
              <a:spcBef>
                <a:spcPct val="0"/>
              </a:spcBef>
            </a:pPr>
            <a:r>
              <a:rPr lang="en-US" sz="1950">
                <a:solidFill>
                  <a:srgbClr val="000000"/>
                </a:solidFill>
                <a:latin typeface="Open Sans Bold"/>
              </a:rPr>
              <a:t>Market Cap (USD)</a:t>
            </a:r>
          </a:p>
        </p:txBody>
      </p:sp>
      <p:pic>
        <p:nvPicPr>
          <p:cNvPr id="29" name="Picture 5">
            <a:extLst>
              <a:ext uri="{FF2B5EF4-FFF2-40B4-BE49-F238E27FC236}">
                <a16:creationId xmlns:a16="http://schemas.microsoft.com/office/drawing/2014/main" id="{F035CCA0-BE7D-9586-4F7C-694A205862E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335000" y="2855689"/>
            <a:ext cx="1462037" cy="1208008"/>
          </a:xfrm>
          <a:prstGeom prst="rect">
            <a:avLst/>
          </a:prstGeom>
        </p:spPr>
      </p:pic>
      <p:sp>
        <p:nvSpPr>
          <p:cNvPr id="30" name="TextBox 13">
            <a:extLst>
              <a:ext uri="{FF2B5EF4-FFF2-40B4-BE49-F238E27FC236}">
                <a16:creationId xmlns:a16="http://schemas.microsoft.com/office/drawing/2014/main" id="{79A0282C-EF9D-EAE8-111F-49D07D91A4DF}"/>
              </a:ext>
            </a:extLst>
          </p:cNvPr>
          <p:cNvSpPr txBox="1"/>
          <p:nvPr/>
        </p:nvSpPr>
        <p:spPr>
          <a:xfrm>
            <a:off x="13335000" y="4283260"/>
            <a:ext cx="1277805" cy="537845"/>
          </a:xfrm>
          <a:prstGeom prst="rect">
            <a:avLst/>
          </a:prstGeom>
        </p:spPr>
        <p:txBody>
          <a:bodyPr lIns="0" tIns="0" rIns="0" bIns="0" rtlCol="0" anchor="t">
            <a:spAutoFit/>
          </a:bodyPr>
          <a:lstStyle/>
          <a:p>
            <a:pPr>
              <a:lnSpc>
                <a:spcPts val="4480"/>
              </a:lnSpc>
              <a:spcBef>
                <a:spcPct val="0"/>
              </a:spcBef>
            </a:pPr>
            <a:r>
              <a:rPr lang="en-US" sz="3200">
                <a:solidFill>
                  <a:srgbClr val="050551"/>
                </a:solidFill>
                <a:latin typeface="Open Sans Bold"/>
              </a:rPr>
              <a:t>42,352</a:t>
            </a:r>
          </a:p>
        </p:txBody>
      </p:sp>
      <p:sp>
        <p:nvSpPr>
          <p:cNvPr id="31" name="TextBox 14">
            <a:extLst>
              <a:ext uri="{FF2B5EF4-FFF2-40B4-BE49-F238E27FC236}">
                <a16:creationId xmlns:a16="http://schemas.microsoft.com/office/drawing/2014/main" id="{2023F545-3A0D-92EC-0559-06ECE8DA7D1A}"/>
              </a:ext>
            </a:extLst>
          </p:cNvPr>
          <p:cNvSpPr txBox="1"/>
          <p:nvPr/>
        </p:nvSpPr>
        <p:spPr>
          <a:xfrm>
            <a:off x="13342749" y="5173842"/>
            <a:ext cx="4755138"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Bold"/>
              </a:rPr>
              <a:t>Investors</a:t>
            </a:r>
          </a:p>
        </p:txBody>
      </p:sp>
    </p:spTree>
    <p:extLst>
      <p:ext uri="{BB962C8B-B14F-4D97-AF65-F5344CB8AC3E}">
        <p14:creationId xmlns:p14="http://schemas.microsoft.com/office/powerpoint/2010/main" val="156439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23989" y="-784691"/>
            <a:ext cx="3584776" cy="4369467"/>
            <a:chOff x="0" y="0"/>
            <a:chExt cx="812800" cy="990718"/>
          </a:xfrm>
        </p:grpSpPr>
        <p:sp>
          <p:nvSpPr>
            <p:cNvPr id="3" name="Freeform 3"/>
            <p:cNvSpPr/>
            <p:nvPr/>
          </p:nvSpPr>
          <p:spPr>
            <a:xfrm>
              <a:off x="-86749" y="0"/>
              <a:ext cx="986298" cy="990718"/>
            </a:xfrm>
            <a:custGeom>
              <a:avLst/>
              <a:gdLst/>
              <a:ahLst/>
              <a:cxnLst/>
              <a:rect l="l" t="t" r="r" b="b"/>
              <a:pathLst>
                <a:path w="986298" h="990718">
                  <a:moveTo>
                    <a:pt x="493149" y="0"/>
                  </a:moveTo>
                  <a:cubicBezTo>
                    <a:pt x="765864" y="1220"/>
                    <a:pt x="986298" y="222642"/>
                    <a:pt x="986298" y="495359"/>
                  </a:cubicBezTo>
                  <a:cubicBezTo>
                    <a:pt x="986298" y="768076"/>
                    <a:pt x="765864" y="989499"/>
                    <a:pt x="493149" y="990718"/>
                  </a:cubicBezTo>
                  <a:cubicBezTo>
                    <a:pt x="220434" y="989499"/>
                    <a:pt x="0" y="768076"/>
                    <a:pt x="0" y="495359"/>
                  </a:cubicBezTo>
                  <a:cubicBezTo>
                    <a:pt x="0" y="222642"/>
                    <a:pt x="220434" y="1220"/>
                    <a:pt x="493149" y="0"/>
                  </a:cubicBezTo>
                  <a:close/>
                </a:path>
              </a:pathLst>
            </a:custGeom>
            <a:solidFill>
              <a:srgbClr val="FFFFFF"/>
            </a:solidFill>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2519"/>
                </a:lnSpc>
              </a:pPr>
              <a:endParaRPr/>
            </a:p>
          </p:txBody>
        </p:sp>
      </p:grpSp>
      <p:sp>
        <p:nvSpPr>
          <p:cNvPr id="18" name="TextBox 18"/>
          <p:cNvSpPr txBox="1"/>
          <p:nvPr/>
        </p:nvSpPr>
        <p:spPr>
          <a:xfrm>
            <a:off x="1028700" y="942975"/>
            <a:ext cx="6226940" cy="755015"/>
          </a:xfrm>
          <a:prstGeom prst="rect">
            <a:avLst/>
          </a:prstGeom>
        </p:spPr>
        <p:txBody>
          <a:bodyPr lIns="0" tIns="0" rIns="0" bIns="0" rtlCol="0" anchor="t">
            <a:spAutoFit/>
          </a:bodyPr>
          <a:lstStyle/>
          <a:p>
            <a:pPr>
              <a:lnSpc>
                <a:spcPts val="6160"/>
              </a:lnSpc>
              <a:spcBef>
                <a:spcPct val="0"/>
              </a:spcBef>
            </a:pPr>
            <a:r>
              <a:rPr lang="en-US" sz="4400">
                <a:solidFill>
                  <a:srgbClr val="000000"/>
                </a:solidFill>
                <a:latin typeface="Open Sans Bold"/>
              </a:rPr>
              <a:t>A Corporate Overview</a:t>
            </a:r>
          </a:p>
        </p:txBody>
      </p:sp>
      <p:sp>
        <p:nvSpPr>
          <p:cNvPr id="19" name="TextBox 19"/>
          <p:cNvSpPr txBox="1"/>
          <p:nvPr/>
        </p:nvSpPr>
        <p:spPr>
          <a:xfrm>
            <a:off x="992585" y="1810602"/>
            <a:ext cx="4202906" cy="389256"/>
          </a:xfrm>
          <a:prstGeom prst="rect">
            <a:avLst/>
          </a:prstGeom>
        </p:spPr>
        <p:txBody>
          <a:bodyPr lIns="0" tIns="0" rIns="0" bIns="0" rtlCol="0" anchor="t">
            <a:spAutoFit/>
          </a:bodyPr>
          <a:lstStyle/>
          <a:p>
            <a:pPr>
              <a:lnSpc>
                <a:spcPts val="3219"/>
              </a:lnSpc>
              <a:spcBef>
                <a:spcPct val="0"/>
              </a:spcBef>
            </a:pPr>
            <a:r>
              <a:rPr lang="en-US" sz="2299">
                <a:solidFill>
                  <a:srgbClr val="050551"/>
                </a:solidFill>
                <a:latin typeface="Open Sans Bold"/>
              </a:rPr>
              <a:t>Revenue Comparison of 2019</a:t>
            </a:r>
          </a:p>
        </p:txBody>
      </p:sp>
      <p:grpSp>
        <p:nvGrpSpPr>
          <p:cNvPr id="33" name="Group 32">
            <a:extLst>
              <a:ext uri="{FF2B5EF4-FFF2-40B4-BE49-F238E27FC236}">
                <a16:creationId xmlns:a16="http://schemas.microsoft.com/office/drawing/2014/main" id="{D397607D-154A-185A-8DE8-C38B4ADC3321}"/>
              </a:ext>
            </a:extLst>
          </p:cNvPr>
          <p:cNvGrpSpPr/>
          <p:nvPr/>
        </p:nvGrpSpPr>
        <p:grpSpPr>
          <a:xfrm>
            <a:off x="962105" y="3797549"/>
            <a:ext cx="15956427" cy="3297707"/>
            <a:chOff x="1122428" y="3053544"/>
            <a:chExt cx="15956427" cy="3297707"/>
          </a:xfrm>
        </p:grpSpPr>
        <p:grpSp>
          <p:nvGrpSpPr>
            <p:cNvPr id="5" name="Group 5"/>
            <p:cNvGrpSpPr/>
            <p:nvPr/>
          </p:nvGrpSpPr>
          <p:grpSpPr>
            <a:xfrm>
              <a:off x="1122428" y="3053544"/>
              <a:ext cx="2325187" cy="2325187"/>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BCBBD"/>
              </a:solidFill>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5507406" y="3053544"/>
              <a:ext cx="2325187" cy="232518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BCBBD"/>
              </a:solidFill>
            </p:spPr>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2519"/>
                  </a:lnSpc>
                </a:pPr>
                <a:endParaRPr/>
              </a:p>
            </p:txBody>
          </p:sp>
        </p:grpSp>
        <p:grpSp>
          <p:nvGrpSpPr>
            <p:cNvPr id="11" name="Group 11"/>
            <p:cNvGrpSpPr/>
            <p:nvPr/>
          </p:nvGrpSpPr>
          <p:grpSpPr>
            <a:xfrm>
              <a:off x="9889993" y="3053544"/>
              <a:ext cx="2325187" cy="232518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BCBBD"/>
              </a:solidFill>
            </p:spPr>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519"/>
                  </a:lnSpc>
                </a:pPr>
                <a:endParaRPr/>
              </a:p>
            </p:txBody>
          </p:sp>
        </p:grpSp>
        <p:grpSp>
          <p:nvGrpSpPr>
            <p:cNvPr id="14" name="Group 14"/>
            <p:cNvGrpSpPr/>
            <p:nvPr/>
          </p:nvGrpSpPr>
          <p:grpSpPr>
            <a:xfrm>
              <a:off x="14272580" y="3053544"/>
              <a:ext cx="2325187" cy="232518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BCBBD"/>
              </a:solidFill>
            </p:spPr>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519"/>
                  </a:lnSpc>
                </a:pPr>
                <a:endParaRPr/>
              </a:p>
            </p:txBody>
          </p:sp>
        </p:grpSp>
        <p:sp>
          <p:nvSpPr>
            <p:cNvPr id="20" name="TextBox 20"/>
            <p:cNvSpPr txBox="1"/>
            <p:nvPr/>
          </p:nvSpPr>
          <p:spPr>
            <a:xfrm>
              <a:off x="1585529" y="4006791"/>
              <a:ext cx="1398984" cy="555986"/>
            </a:xfrm>
            <a:prstGeom prst="rect">
              <a:avLst/>
            </a:prstGeom>
          </p:spPr>
          <p:txBody>
            <a:bodyPr lIns="0" tIns="0" rIns="0" bIns="0" rtlCol="0" anchor="t">
              <a:spAutoFit/>
            </a:bodyPr>
            <a:lstStyle/>
            <a:p>
              <a:pPr algn="just">
                <a:lnSpc>
                  <a:spcPts val="4759"/>
                </a:lnSpc>
                <a:spcBef>
                  <a:spcPct val="0"/>
                </a:spcBef>
              </a:pPr>
              <a:r>
                <a:rPr lang="en-US" sz="2800">
                  <a:solidFill>
                    <a:srgbClr val="050551"/>
                  </a:solidFill>
                  <a:latin typeface="Open Sans Bold"/>
                </a:rPr>
                <a:t>1,507M</a:t>
              </a:r>
              <a:endParaRPr lang="en-US" sz="1400"/>
            </a:p>
          </p:txBody>
        </p:sp>
        <p:sp>
          <p:nvSpPr>
            <p:cNvPr id="21" name="TextBox 21"/>
            <p:cNvSpPr txBox="1"/>
            <p:nvPr/>
          </p:nvSpPr>
          <p:spPr>
            <a:xfrm>
              <a:off x="1908387" y="3684211"/>
              <a:ext cx="658019" cy="389256"/>
            </a:xfrm>
            <a:prstGeom prst="rect">
              <a:avLst/>
            </a:prstGeom>
          </p:spPr>
          <p:txBody>
            <a:bodyPr lIns="0" tIns="0" rIns="0" bIns="0" rtlCol="0" anchor="t">
              <a:spAutoFit/>
            </a:bodyPr>
            <a:lstStyle/>
            <a:p>
              <a:pPr>
                <a:lnSpc>
                  <a:spcPts val="3219"/>
                </a:lnSpc>
                <a:spcBef>
                  <a:spcPct val="0"/>
                </a:spcBef>
              </a:pPr>
              <a:r>
                <a:rPr lang="en-US" sz="2250">
                  <a:solidFill>
                    <a:srgbClr val="FFFFFF"/>
                  </a:solidFill>
                  <a:latin typeface="Open Sans Bold"/>
                </a:rPr>
                <a:t>USD</a:t>
              </a:r>
              <a:endParaRPr lang="en-US"/>
            </a:p>
          </p:txBody>
        </p:sp>
        <p:sp>
          <p:nvSpPr>
            <p:cNvPr id="22" name="TextBox 22"/>
            <p:cNvSpPr txBox="1"/>
            <p:nvPr/>
          </p:nvSpPr>
          <p:spPr>
            <a:xfrm>
              <a:off x="1205705" y="5694661"/>
              <a:ext cx="2451629"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Open Sans"/>
                </a:rPr>
                <a:t>Government Revenue</a:t>
              </a:r>
            </a:p>
          </p:txBody>
        </p:sp>
        <p:sp>
          <p:nvSpPr>
            <p:cNvPr id="23" name="TextBox 23"/>
            <p:cNvSpPr txBox="1"/>
            <p:nvPr/>
          </p:nvSpPr>
          <p:spPr>
            <a:xfrm>
              <a:off x="6074687" y="4006791"/>
              <a:ext cx="1152525" cy="580390"/>
            </a:xfrm>
            <a:prstGeom prst="rect">
              <a:avLst/>
            </a:prstGeom>
          </p:spPr>
          <p:txBody>
            <a:bodyPr lIns="0" tIns="0" rIns="0" bIns="0" rtlCol="0" anchor="t">
              <a:spAutoFit/>
            </a:bodyPr>
            <a:lstStyle/>
            <a:p>
              <a:pPr algn="ctr">
                <a:lnSpc>
                  <a:spcPts val="4759"/>
                </a:lnSpc>
                <a:spcBef>
                  <a:spcPct val="0"/>
                </a:spcBef>
              </a:pPr>
              <a:r>
                <a:rPr lang="en-US" sz="3200">
                  <a:solidFill>
                    <a:srgbClr val="050551"/>
                  </a:solidFill>
                  <a:latin typeface="Open Sans Bold"/>
                </a:rPr>
                <a:t>479M</a:t>
              </a:r>
              <a:endParaRPr lang="en-US" sz="1600"/>
            </a:p>
          </p:txBody>
        </p:sp>
        <p:sp>
          <p:nvSpPr>
            <p:cNvPr id="24" name="TextBox 24"/>
            <p:cNvSpPr txBox="1"/>
            <p:nvPr/>
          </p:nvSpPr>
          <p:spPr>
            <a:xfrm>
              <a:off x="6293365" y="3684211"/>
              <a:ext cx="658019" cy="389256"/>
            </a:xfrm>
            <a:prstGeom prst="rect">
              <a:avLst/>
            </a:prstGeom>
          </p:spPr>
          <p:txBody>
            <a:bodyPr lIns="0" tIns="0" rIns="0" bIns="0" rtlCol="0" anchor="t">
              <a:spAutoFit/>
            </a:bodyPr>
            <a:lstStyle/>
            <a:p>
              <a:pPr>
                <a:lnSpc>
                  <a:spcPts val="3219"/>
                </a:lnSpc>
                <a:spcBef>
                  <a:spcPct val="0"/>
                </a:spcBef>
              </a:pPr>
              <a:r>
                <a:rPr lang="en-US" sz="2250">
                  <a:solidFill>
                    <a:srgbClr val="FFFFFF"/>
                  </a:solidFill>
                  <a:latin typeface="Open Sans Bold"/>
                </a:rPr>
                <a:t>USD</a:t>
              </a:r>
              <a:endParaRPr lang="en-US" sz="2299">
                <a:solidFill>
                  <a:srgbClr val="FFFFFF"/>
                </a:solidFill>
                <a:latin typeface="Open Sans Bold"/>
              </a:endParaRPr>
            </a:p>
          </p:txBody>
        </p:sp>
        <p:sp>
          <p:nvSpPr>
            <p:cNvPr id="25" name="TextBox 25"/>
            <p:cNvSpPr txBox="1"/>
            <p:nvPr/>
          </p:nvSpPr>
          <p:spPr>
            <a:xfrm>
              <a:off x="5265643" y="5694661"/>
              <a:ext cx="3025510"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Open Sans"/>
                </a:rPr>
                <a:t>Revenue of Tourism Sector</a:t>
              </a:r>
            </a:p>
          </p:txBody>
        </p:sp>
        <p:sp>
          <p:nvSpPr>
            <p:cNvPr id="26" name="TextBox 26"/>
            <p:cNvSpPr txBox="1"/>
            <p:nvPr/>
          </p:nvSpPr>
          <p:spPr>
            <a:xfrm>
              <a:off x="10350816" y="4006791"/>
              <a:ext cx="1398984" cy="567591"/>
            </a:xfrm>
            <a:prstGeom prst="rect">
              <a:avLst/>
            </a:prstGeom>
          </p:spPr>
          <p:txBody>
            <a:bodyPr lIns="0" tIns="0" rIns="0" bIns="0" rtlCol="0" anchor="t">
              <a:spAutoFit/>
            </a:bodyPr>
            <a:lstStyle/>
            <a:p>
              <a:pPr algn="just">
                <a:lnSpc>
                  <a:spcPts val="4759"/>
                </a:lnSpc>
                <a:spcBef>
                  <a:spcPct val="0"/>
                </a:spcBef>
              </a:pPr>
              <a:r>
                <a:rPr lang="en-US" sz="3200">
                  <a:solidFill>
                    <a:srgbClr val="050551"/>
                  </a:solidFill>
                  <a:latin typeface="Open Sans Bold"/>
                </a:rPr>
                <a:t>1,</a:t>
              </a:r>
              <a:r>
                <a:rPr lang="en-US" sz="2800">
                  <a:solidFill>
                    <a:srgbClr val="050551"/>
                  </a:solidFill>
                  <a:latin typeface="Open Sans Bold"/>
                </a:rPr>
                <a:t>324M</a:t>
              </a:r>
              <a:endParaRPr lang="en-US" sz="2800"/>
            </a:p>
          </p:txBody>
        </p:sp>
        <p:sp>
          <p:nvSpPr>
            <p:cNvPr id="27" name="TextBox 27"/>
            <p:cNvSpPr txBox="1"/>
            <p:nvPr/>
          </p:nvSpPr>
          <p:spPr>
            <a:xfrm>
              <a:off x="10673674" y="3684211"/>
              <a:ext cx="658019" cy="389256"/>
            </a:xfrm>
            <a:prstGeom prst="rect">
              <a:avLst/>
            </a:prstGeom>
          </p:spPr>
          <p:txBody>
            <a:bodyPr lIns="0" tIns="0" rIns="0" bIns="0" rtlCol="0" anchor="t">
              <a:spAutoFit/>
            </a:bodyPr>
            <a:lstStyle/>
            <a:p>
              <a:pPr>
                <a:lnSpc>
                  <a:spcPts val="3219"/>
                </a:lnSpc>
                <a:spcBef>
                  <a:spcPct val="0"/>
                </a:spcBef>
              </a:pPr>
              <a:r>
                <a:rPr lang="en-US" sz="2250">
                  <a:solidFill>
                    <a:srgbClr val="FFFFFF"/>
                  </a:solidFill>
                  <a:latin typeface="Open Sans Bold"/>
                </a:rPr>
                <a:t>USD</a:t>
              </a:r>
              <a:endParaRPr lang="en-US" sz="2299">
                <a:solidFill>
                  <a:srgbClr val="FFFFFF"/>
                </a:solidFill>
                <a:latin typeface="Open Sans Bold"/>
              </a:endParaRPr>
            </a:p>
          </p:txBody>
        </p:sp>
        <p:sp>
          <p:nvSpPr>
            <p:cNvPr id="28" name="TextBox 28"/>
            <p:cNvSpPr txBox="1"/>
            <p:nvPr/>
          </p:nvSpPr>
          <p:spPr>
            <a:xfrm>
              <a:off x="9265714" y="5694661"/>
              <a:ext cx="3808109" cy="656590"/>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Open Sans"/>
                </a:rPr>
                <a:t>Revenue of Public Limited Companies</a:t>
              </a:r>
            </a:p>
          </p:txBody>
        </p:sp>
        <p:sp>
          <p:nvSpPr>
            <p:cNvPr id="29" name="TextBox 29"/>
            <p:cNvSpPr txBox="1"/>
            <p:nvPr/>
          </p:nvSpPr>
          <p:spPr>
            <a:xfrm>
              <a:off x="14837452" y="4006791"/>
              <a:ext cx="1152525" cy="580390"/>
            </a:xfrm>
            <a:prstGeom prst="rect">
              <a:avLst/>
            </a:prstGeom>
          </p:spPr>
          <p:txBody>
            <a:bodyPr lIns="0" tIns="0" rIns="0" bIns="0" rtlCol="0" anchor="t">
              <a:spAutoFit/>
            </a:bodyPr>
            <a:lstStyle/>
            <a:p>
              <a:pPr algn="just">
                <a:lnSpc>
                  <a:spcPts val="4759"/>
                </a:lnSpc>
                <a:spcBef>
                  <a:spcPct val="0"/>
                </a:spcBef>
              </a:pPr>
              <a:r>
                <a:rPr lang="en-US" sz="3200">
                  <a:solidFill>
                    <a:srgbClr val="050551"/>
                  </a:solidFill>
                  <a:latin typeface="Open Sans Bold"/>
                </a:rPr>
                <a:t>614M</a:t>
              </a:r>
              <a:endParaRPr lang="en-US" sz="1600"/>
            </a:p>
          </p:txBody>
        </p:sp>
        <p:sp>
          <p:nvSpPr>
            <p:cNvPr id="30" name="TextBox 30"/>
            <p:cNvSpPr txBox="1"/>
            <p:nvPr/>
          </p:nvSpPr>
          <p:spPr>
            <a:xfrm>
              <a:off x="15112685" y="3684211"/>
              <a:ext cx="658019" cy="389256"/>
            </a:xfrm>
            <a:prstGeom prst="rect">
              <a:avLst/>
            </a:prstGeom>
          </p:spPr>
          <p:txBody>
            <a:bodyPr lIns="0" tIns="0" rIns="0" bIns="0" rtlCol="0" anchor="t">
              <a:spAutoFit/>
            </a:bodyPr>
            <a:lstStyle/>
            <a:p>
              <a:pPr>
                <a:lnSpc>
                  <a:spcPts val="3219"/>
                </a:lnSpc>
                <a:spcBef>
                  <a:spcPct val="0"/>
                </a:spcBef>
              </a:pPr>
              <a:r>
                <a:rPr lang="en-US" sz="2250">
                  <a:solidFill>
                    <a:srgbClr val="FFFFFF"/>
                  </a:solidFill>
                  <a:latin typeface="Open Sans Bold"/>
                </a:rPr>
                <a:t>USD</a:t>
              </a:r>
              <a:endParaRPr lang="en-US"/>
            </a:p>
          </p:txBody>
        </p:sp>
        <p:sp>
          <p:nvSpPr>
            <p:cNvPr id="31" name="TextBox 31"/>
            <p:cNvSpPr txBox="1"/>
            <p:nvPr/>
          </p:nvSpPr>
          <p:spPr>
            <a:xfrm>
              <a:off x="14192780" y="5694661"/>
              <a:ext cx="2886075"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Open Sans"/>
                </a:rPr>
                <a:t>Revenue of Unlisted SOEs</a:t>
              </a:r>
            </a:p>
          </p:txBody>
        </p:sp>
      </p:grpSp>
      <p:sp>
        <p:nvSpPr>
          <p:cNvPr id="32" name="TextBox 32"/>
          <p:cNvSpPr txBox="1"/>
          <p:nvPr/>
        </p:nvSpPr>
        <p:spPr>
          <a:xfrm>
            <a:off x="992585" y="9362456"/>
            <a:ext cx="5230709" cy="283860"/>
          </a:xfrm>
          <a:prstGeom prst="rect">
            <a:avLst/>
          </a:prstGeom>
        </p:spPr>
        <p:txBody>
          <a:bodyPr lIns="0" tIns="0" rIns="0" bIns="0" rtlCol="0" anchor="t">
            <a:spAutoFit/>
          </a:bodyPr>
          <a:lstStyle/>
          <a:p>
            <a:pPr>
              <a:lnSpc>
                <a:spcPts val="2379"/>
              </a:lnSpc>
              <a:spcBef>
                <a:spcPct val="0"/>
              </a:spcBef>
            </a:pPr>
            <a:r>
              <a:rPr lang="en-US" sz="1400">
                <a:solidFill>
                  <a:srgbClr val="000000"/>
                </a:solidFill>
                <a:latin typeface="Open Sans Italics"/>
              </a:rPr>
              <a:t>Extracted from: Budget Booklet 2022</a:t>
            </a:r>
          </a:p>
        </p:txBody>
      </p:sp>
    </p:spTree>
    <p:extLst>
      <p:ext uri="{BB962C8B-B14F-4D97-AF65-F5344CB8AC3E}">
        <p14:creationId xmlns:p14="http://schemas.microsoft.com/office/powerpoint/2010/main" val="325234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028700" y="942975"/>
            <a:ext cx="6226940" cy="755015"/>
          </a:xfrm>
          <a:prstGeom prst="rect">
            <a:avLst/>
          </a:prstGeom>
        </p:spPr>
        <p:txBody>
          <a:bodyPr lIns="0" tIns="0" rIns="0" bIns="0" rtlCol="0" anchor="t">
            <a:spAutoFit/>
          </a:bodyPr>
          <a:lstStyle/>
          <a:p>
            <a:pPr>
              <a:lnSpc>
                <a:spcPts val="6160"/>
              </a:lnSpc>
              <a:spcBef>
                <a:spcPct val="0"/>
              </a:spcBef>
            </a:pPr>
            <a:r>
              <a:rPr lang="en-US" sz="4400">
                <a:solidFill>
                  <a:srgbClr val="000000"/>
                </a:solidFill>
                <a:latin typeface="Open Sans Bold"/>
              </a:rPr>
              <a:t>GDP of Sectors - 2019</a:t>
            </a:r>
          </a:p>
        </p:txBody>
      </p:sp>
      <p:sp>
        <p:nvSpPr>
          <p:cNvPr id="11" name="TextBox 11"/>
          <p:cNvSpPr txBox="1"/>
          <p:nvPr/>
        </p:nvSpPr>
        <p:spPr>
          <a:xfrm>
            <a:off x="1095375" y="1823285"/>
            <a:ext cx="5164005" cy="389256"/>
          </a:xfrm>
          <a:prstGeom prst="rect">
            <a:avLst/>
          </a:prstGeom>
        </p:spPr>
        <p:txBody>
          <a:bodyPr lIns="0" tIns="0" rIns="0" bIns="0" rtlCol="0" anchor="t">
            <a:spAutoFit/>
          </a:bodyPr>
          <a:lstStyle/>
          <a:p>
            <a:pPr>
              <a:lnSpc>
                <a:spcPts val="3219"/>
              </a:lnSpc>
              <a:spcBef>
                <a:spcPct val="0"/>
              </a:spcBef>
            </a:pPr>
            <a:r>
              <a:rPr lang="en-US" sz="2299">
                <a:solidFill>
                  <a:srgbClr val="050551"/>
                </a:solidFill>
                <a:latin typeface="Open Sans Bold"/>
              </a:rPr>
              <a:t>Total GDP of Maldives : MVR 77.16 B</a:t>
            </a:r>
          </a:p>
        </p:txBody>
      </p:sp>
      <p:sp>
        <p:nvSpPr>
          <p:cNvPr id="12" name="TextBox 12"/>
          <p:cNvSpPr txBox="1"/>
          <p:nvPr/>
        </p:nvSpPr>
        <p:spPr>
          <a:xfrm>
            <a:off x="1091249" y="4762500"/>
            <a:ext cx="2232422" cy="956416"/>
          </a:xfrm>
          <a:prstGeom prst="rect">
            <a:avLst/>
          </a:prstGeom>
        </p:spPr>
        <p:txBody>
          <a:bodyPr lIns="0" tIns="0" rIns="0" bIns="0" rtlCol="0" anchor="t">
            <a:spAutoFit/>
          </a:bodyPr>
          <a:lstStyle/>
          <a:p>
            <a:pPr algn="just"/>
            <a:r>
              <a:rPr lang="en-US" sz="2800">
                <a:solidFill>
                  <a:srgbClr val="2DDCC7"/>
                </a:solidFill>
                <a:latin typeface="Open Sans Bold"/>
              </a:rPr>
              <a:t>USD1,315M</a:t>
            </a:r>
            <a:endParaRPr lang="en-US"/>
          </a:p>
          <a:p>
            <a:pPr algn="just">
              <a:lnSpc>
                <a:spcPts val="4480"/>
              </a:lnSpc>
              <a:spcBef>
                <a:spcPct val="0"/>
              </a:spcBef>
            </a:pPr>
            <a:endParaRPr lang="en-US" sz="2800">
              <a:solidFill>
                <a:srgbClr val="2DDCC7"/>
              </a:solidFill>
              <a:latin typeface="Open Sans Bold"/>
              <a:ea typeface="Open Sans Bold"/>
              <a:cs typeface="Open Sans Bold"/>
            </a:endParaRPr>
          </a:p>
        </p:txBody>
      </p:sp>
      <p:sp>
        <p:nvSpPr>
          <p:cNvPr id="13" name="TextBox 13"/>
          <p:cNvSpPr txBox="1"/>
          <p:nvPr/>
        </p:nvSpPr>
        <p:spPr>
          <a:xfrm>
            <a:off x="1091249" y="5262245"/>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Tourism</a:t>
            </a:r>
          </a:p>
        </p:txBody>
      </p:sp>
      <p:sp>
        <p:nvSpPr>
          <p:cNvPr id="14" name="TextBox 14"/>
          <p:cNvSpPr txBox="1"/>
          <p:nvPr/>
        </p:nvSpPr>
        <p:spPr>
          <a:xfrm>
            <a:off x="1091249" y="8491124"/>
            <a:ext cx="2000515" cy="537845"/>
          </a:xfrm>
          <a:prstGeom prst="rect">
            <a:avLst/>
          </a:prstGeom>
        </p:spPr>
        <p:txBody>
          <a:bodyPr lIns="0" tIns="0" rIns="0" bIns="0" rtlCol="0" anchor="t">
            <a:spAutoFit/>
          </a:bodyPr>
          <a:lstStyle/>
          <a:p>
            <a:pPr algn="just">
              <a:lnSpc>
                <a:spcPts val="4480"/>
              </a:lnSpc>
              <a:spcBef>
                <a:spcPct val="0"/>
              </a:spcBef>
            </a:pPr>
            <a:r>
              <a:rPr lang="en-US" sz="2800">
                <a:solidFill>
                  <a:srgbClr val="2DDCC7"/>
                </a:solidFill>
                <a:latin typeface="Open Sans Bold"/>
              </a:rPr>
              <a:t>USD209M</a:t>
            </a:r>
            <a:endParaRPr lang="en-US"/>
          </a:p>
        </p:txBody>
      </p:sp>
      <p:sp>
        <p:nvSpPr>
          <p:cNvPr id="15" name="TextBox 15"/>
          <p:cNvSpPr txBox="1"/>
          <p:nvPr/>
        </p:nvSpPr>
        <p:spPr>
          <a:xfrm>
            <a:off x="1091249" y="8990868"/>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Financial Services</a:t>
            </a:r>
          </a:p>
        </p:txBody>
      </p:sp>
      <p:sp>
        <p:nvSpPr>
          <p:cNvPr id="16" name="TextBox 16"/>
          <p:cNvSpPr txBox="1"/>
          <p:nvPr/>
        </p:nvSpPr>
        <p:spPr>
          <a:xfrm>
            <a:off x="5400915" y="4852035"/>
            <a:ext cx="2000515" cy="956416"/>
          </a:xfrm>
          <a:prstGeom prst="rect">
            <a:avLst/>
          </a:prstGeom>
        </p:spPr>
        <p:txBody>
          <a:bodyPr lIns="0" tIns="0" rIns="0" bIns="0" rtlCol="0" anchor="t">
            <a:spAutoFit/>
          </a:bodyPr>
          <a:lstStyle/>
          <a:p>
            <a:pPr algn="just"/>
            <a:r>
              <a:rPr lang="en-US" sz="2800">
                <a:solidFill>
                  <a:srgbClr val="2DDCC7"/>
                </a:solidFill>
                <a:latin typeface="Open Sans Bold"/>
              </a:rPr>
              <a:t>USD617M</a:t>
            </a:r>
            <a:endParaRPr lang="en-US"/>
          </a:p>
          <a:p>
            <a:pPr algn="just">
              <a:lnSpc>
                <a:spcPts val="4480"/>
              </a:lnSpc>
              <a:spcBef>
                <a:spcPct val="0"/>
              </a:spcBef>
            </a:pPr>
            <a:endParaRPr lang="en-US" sz="2800">
              <a:solidFill>
                <a:srgbClr val="2DDCC7"/>
              </a:solidFill>
              <a:latin typeface="Open Sans Bold"/>
              <a:ea typeface="Open Sans Bold"/>
              <a:cs typeface="Open Sans Bold"/>
            </a:endParaRPr>
          </a:p>
        </p:txBody>
      </p:sp>
      <p:sp>
        <p:nvSpPr>
          <p:cNvPr id="17" name="TextBox 17"/>
          <p:cNvSpPr txBox="1"/>
          <p:nvPr/>
        </p:nvSpPr>
        <p:spPr>
          <a:xfrm>
            <a:off x="5400915" y="5351780"/>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Transport &amp; Communication</a:t>
            </a:r>
          </a:p>
        </p:txBody>
      </p:sp>
      <p:sp>
        <p:nvSpPr>
          <p:cNvPr id="18" name="TextBox 18"/>
          <p:cNvSpPr txBox="1"/>
          <p:nvPr/>
        </p:nvSpPr>
        <p:spPr>
          <a:xfrm>
            <a:off x="14139047" y="4850332"/>
            <a:ext cx="2000515" cy="956416"/>
          </a:xfrm>
          <a:prstGeom prst="rect">
            <a:avLst/>
          </a:prstGeom>
        </p:spPr>
        <p:txBody>
          <a:bodyPr lIns="0" tIns="0" rIns="0" bIns="0" rtlCol="0" anchor="t">
            <a:spAutoFit/>
          </a:bodyPr>
          <a:lstStyle/>
          <a:p>
            <a:pPr algn="just"/>
            <a:r>
              <a:rPr lang="en-US" sz="2800">
                <a:solidFill>
                  <a:srgbClr val="2DDCC7"/>
                </a:solidFill>
                <a:latin typeface="Open Sans Bold"/>
              </a:rPr>
              <a:t>USD331M</a:t>
            </a:r>
            <a:endParaRPr lang="en-US"/>
          </a:p>
          <a:p>
            <a:pPr algn="just">
              <a:lnSpc>
                <a:spcPts val="4480"/>
              </a:lnSpc>
              <a:spcBef>
                <a:spcPct val="0"/>
              </a:spcBef>
            </a:pPr>
            <a:endParaRPr lang="en-US" sz="2800">
              <a:solidFill>
                <a:srgbClr val="2DDCC7"/>
              </a:solidFill>
              <a:latin typeface="Open Sans Bold"/>
              <a:ea typeface="Open Sans Bold"/>
              <a:cs typeface="Open Sans Bold"/>
            </a:endParaRPr>
          </a:p>
        </p:txBody>
      </p:sp>
      <p:sp>
        <p:nvSpPr>
          <p:cNvPr id="19" name="TextBox 19"/>
          <p:cNvSpPr txBox="1"/>
          <p:nvPr/>
        </p:nvSpPr>
        <p:spPr>
          <a:xfrm>
            <a:off x="14379678" y="5380156"/>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Construction</a:t>
            </a:r>
          </a:p>
        </p:txBody>
      </p:sp>
      <p:sp>
        <p:nvSpPr>
          <p:cNvPr id="20" name="TextBox 20"/>
          <p:cNvSpPr txBox="1"/>
          <p:nvPr/>
        </p:nvSpPr>
        <p:spPr>
          <a:xfrm>
            <a:off x="10110501" y="4852035"/>
            <a:ext cx="2000515" cy="537845"/>
          </a:xfrm>
          <a:prstGeom prst="rect">
            <a:avLst/>
          </a:prstGeom>
        </p:spPr>
        <p:txBody>
          <a:bodyPr lIns="0" tIns="0" rIns="0" bIns="0" rtlCol="0" anchor="t">
            <a:spAutoFit/>
          </a:bodyPr>
          <a:lstStyle/>
          <a:p>
            <a:pPr algn="just">
              <a:lnSpc>
                <a:spcPts val="4480"/>
              </a:lnSpc>
              <a:spcBef>
                <a:spcPct val="0"/>
              </a:spcBef>
            </a:pPr>
            <a:endParaRPr lang="en-US" sz="2800">
              <a:solidFill>
                <a:srgbClr val="2DDCC7"/>
              </a:solidFill>
              <a:latin typeface="Open Sans Bold"/>
              <a:ea typeface="Open Sans Bold"/>
              <a:cs typeface="Open Sans Bold"/>
            </a:endParaRPr>
          </a:p>
        </p:txBody>
      </p:sp>
      <p:sp>
        <p:nvSpPr>
          <p:cNvPr id="21" name="TextBox 21"/>
          <p:cNvSpPr txBox="1"/>
          <p:nvPr/>
        </p:nvSpPr>
        <p:spPr>
          <a:xfrm>
            <a:off x="10110501" y="5351780"/>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Real Estate</a:t>
            </a:r>
          </a:p>
        </p:txBody>
      </p:sp>
      <p:sp>
        <p:nvSpPr>
          <p:cNvPr id="22" name="TextBox 22"/>
          <p:cNvSpPr txBox="1"/>
          <p:nvPr/>
        </p:nvSpPr>
        <p:spPr>
          <a:xfrm>
            <a:off x="5400915" y="8457771"/>
            <a:ext cx="2000515" cy="537845"/>
          </a:xfrm>
          <a:prstGeom prst="rect">
            <a:avLst/>
          </a:prstGeom>
        </p:spPr>
        <p:txBody>
          <a:bodyPr lIns="0" tIns="0" rIns="0" bIns="0" rtlCol="0" anchor="t">
            <a:spAutoFit/>
          </a:bodyPr>
          <a:lstStyle/>
          <a:p>
            <a:pPr algn="just">
              <a:lnSpc>
                <a:spcPts val="4480"/>
              </a:lnSpc>
              <a:spcBef>
                <a:spcPct val="0"/>
              </a:spcBef>
            </a:pPr>
            <a:r>
              <a:rPr lang="en-US" sz="2800">
                <a:solidFill>
                  <a:srgbClr val="2DDCC7"/>
                </a:solidFill>
                <a:latin typeface="Open Sans Bold"/>
              </a:rPr>
              <a:t>USD180M</a:t>
            </a:r>
            <a:endParaRPr lang="en-US"/>
          </a:p>
        </p:txBody>
      </p:sp>
      <p:sp>
        <p:nvSpPr>
          <p:cNvPr id="23" name="TextBox 23"/>
          <p:cNvSpPr txBox="1"/>
          <p:nvPr/>
        </p:nvSpPr>
        <p:spPr>
          <a:xfrm>
            <a:off x="5400915" y="8957516"/>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Fisheries</a:t>
            </a:r>
          </a:p>
        </p:txBody>
      </p:sp>
      <p:sp>
        <p:nvSpPr>
          <p:cNvPr id="24" name="TextBox 24"/>
          <p:cNvSpPr txBox="1"/>
          <p:nvPr/>
        </p:nvSpPr>
        <p:spPr>
          <a:xfrm>
            <a:off x="9763127" y="8457771"/>
            <a:ext cx="2000515" cy="537845"/>
          </a:xfrm>
          <a:prstGeom prst="rect">
            <a:avLst/>
          </a:prstGeom>
        </p:spPr>
        <p:txBody>
          <a:bodyPr lIns="0" tIns="0" rIns="0" bIns="0" rtlCol="0" anchor="t">
            <a:spAutoFit/>
          </a:bodyPr>
          <a:lstStyle/>
          <a:p>
            <a:pPr algn="just">
              <a:lnSpc>
                <a:spcPts val="4480"/>
              </a:lnSpc>
              <a:spcBef>
                <a:spcPct val="0"/>
              </a:spcBef>
            </a:pPr>
            <a:r>
              <a:rPr lang="en-US" sz="2800">
                <a:solidFill>
                  <a:srgbClr val="2DDCC7"/>
                </a:solidFill>
                <a:latin typeface="Open Sans Bold"/>
              </a:rPr>
              <a:t>USD110M</a:t>
            </a:r>
            <a:endParaRPr lang="en-US"/>
          </a:p>
        </p:txBody>
      </p:sp>
      <p:sp>
        <p:nvSpPr>
          <p:cNvPr id="25" name="TextBox 25"/>
          <p:cNvSpPr txBox="1"/>
          <p:nvPr/>
        </p:nvSpPr>
        <p:spPr>
          <a:xfrm>
            <a:off x="9763127" y="8957516"/>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Manufacturing</a:t>
            </a:r>
          </a:p>
        </p:txBody>
      </p:sp>
      <p:sp>
        <p:nvSpPr>
          <p:cNvPr id="26" name="TextBox 26"/>
          <p:cNvSpPr txBox="1"/>
          <p:nvPr/>
        </p:nvSpPr>
        <p:spPr>
          <a:xfrm>
            <a:off x="13841426" y="8457771"/>
            <a:ext cx="1994694" cy="537845"/>
          </a:xfrm>
          <a:prstGeom prst="rect">
            <a:avLst/>
          </a:prstGeom>
        </p:spPr>
        <p:txBody>
          <a:bodyPr lIns="0" tIns="0" rIns="0" bIns="0" rtlCol="0" anchor="t">
            <a:spAutoFit/>
          </a:bodyPr>
          <a:lstStyle/>
          <a:p>
            <a:pPr algn="just">
              <a:lnSpc>
                <a:spcPts val="4480"/>
              </a:lnSpc>
              <a:spcBef>
                <a:spcPct val="0"/>
              </a:spcBef>
            </a:pPr>
            <a:r>
              <a:rPr lang="en-US" sz="2800">
                <a:solidFill>
                  <a:srgbClr val="2DDCC7"/>
                </a:solidFill>
                <a:latin typeface="Open Sans Bold"/>
              </a:rPr>
              <a:t>USD55M</a:t>
            </a:r>
          </a:p>
        </p:txBody>
      </p:sp>
      <p:sp>
        <p:nvSpPr>
          <p:cNvPr id="27" name="TextBox 27"/>
          <p:cNvSpPr txBox="1"/>
          <p:nvPr/>
        </p:nvSpPr>
        <p:spPr>
          <a:xfrm>
            <a:off x="13841426" y="8957516"/>
            <a:ext cx="5230709" cy="339726"/>
          </a:xfrm>
          <a:prstGeom prst="rect">
            <a:avLst/>
          </a:prstGeom>
        </p:spPr>
        <p:txBody>
          <a:bodyPr lIns="0" tIns="0" rIns="0" bIns="0" rtlCol="0" anchor="t">
            <a:spAutoFit/>
          </a:bodyPr>
          <a:lstStyle/>
          <a:p>
            <a:pPr>
              <a:lnSpc>
                <a:spcPts val="2799"/>
              </a:lnSpc>
              <a:spcBef>
                <a:spcPct val="0"/>
              </a:spcBef>
            </a:pPr>
            <a:r>
              <a:rPr lang="en-US" sz="1999">
                <a:solidFill>
                  <a:srgbClr val="000000"/>
                </a:solidFill>
                <a:latin typeface="Open Sans" panose="020B0606030504020204" pitchFamily="34" charset="0"/>
                <a:ea typeface="Open Sans" panose="020B0606030504020204" pitchFamily="34" charset="0"/>
                <a:cs typeface="Open Sans" panose="020B0606030504020204" pitchFamily="34" charset="0"/>
              </a:rPr>
              <a:t>Agriculture</a:t>
            </a:r>
          </a:p>
        </p:txBody>
      </p:sp>
      <p:pic>
        <p:nvPicPr>
          <p:cNvPr id="32" name="Picture 31" descr="A picture containing outdoor, person, plant, vegetable&#10;&#10;Description automatically generated">
            <a:extLst>
              <a:ext uri="{FF2B5EF4-FFF2-40B4-BE49-F238E27FC236}">
                <a16:creationId xmlns:a16="http://schemas.microsoft.com/office/drawing/2014/main" id="{DEDFC62D-09DD-9F75-AEBA-00BF5D49E87F}"/>
              </a:ext>
            </a:extLst>
          </p:cNvPr>
          <p:cNvPicPr>
            <a:picLocks/>
          </p:cNvPicPr>
          <p:nvPr/>
        </p:nvPicPr>
        <p:blipFill>
          <a:blip r:embed="rId2" cstate="print">
            <a:grayscl/>
            <a:extLst>
              <a:ext uri="{28A0092B-C50C-407E-A947-70E740481C1C}">
                <a14:useLocalDpi xmlns:a14="http://schemas.microsoft.com/office/drawing/2010/main" val="0"/>
              </a:ext>
            </a:extLst>
          </a:blip>
          <a:stretch>
            <a:fillRect/>
          </a:stretch>
        </p:blipFill>
        <p:spPr>
          <a:xfrm>
            <a:off x="13841425" y="6265642"/>
            <a:ext cx="2162619" cy="1938960"/>
          </a:xfrm>
          <a:prstGeom prst="ellipse">
            <a:avLst/>
          </a:prstGeom>
          <a:ln w="3175" cap="rnd">
            <a:noFill/>
          </a:ln>
          <a:effectLst/>
        </p:spPr>
      </p:pic>
      <p:pic>
        <p:nvPicPr>
          <p:cNvPr id="33" name="Picture 32" descr="A group of people walking on a beach next to a sailboat&#10;&#10;Description automatically generated with medium confidence">
            <a:extLst>
              <a:ext uri="{FF2B5EF4-FFF2-40B4-BE49-F238E27FC236}">
                <a16:creationId xmlns:a16="http://schemas.microsoft.com/office/drawing/2014/main" id="{50374CEB-EA17-089A-DE5E-0DDDB5386168}"/>
              </a:ext>
            </a:extLst>
          </p:cNvPr>
          <p:cNvPicPr preferRelativeResize="0">
            <a:picLocks/>
          </p:cNvPicPr>
          <p:nvPr/>
        </p:nvPicPr>
        <p:blipFill>
          <a:blip r:embed="rId3">
            <a:grayscl/>
            <a:extLst>
              <a:ext uri="{28A0092B-C50C-407E-A947-70E740481C1C}">
                <a14:useLocalDpi xmlns:a14="http://schemas.microsoft.com/office/drawing/2010/main" val="0"/>
              </a:ext>
            </a:extLst>
          </a:blip>
          <a:stretch>
            <a:fillRect/>
          </a:stretch>
        </p:blipFill>
        <p:spPr>
          <a:xfrm>
            <a:off x="1091249" y="2537814"/>
            <a:ext cx="2264427" cy="1996086"/>
          </a:xfrm>
          <a:prstGeom prst="ellipse">
            <a:avLst/>
          </a:prstGeom>
          <a:ln w="3175" cap="rnd">
            <a:noFill/>
          </a:ln>
          <a:effectLst>
            <a:outerShdw blurRad="50800" dist="50800" dir="5400000" algn="ctr" rotWithShape="0">
              <a:schemeClr val="bg1">
                <a:alpha val="0"/>
              </a:schemeClr>
            </a:outerShdw>
          </a:effectLst>
        </p:spPr>
      </p:pic>
      <p:pic>
        <p:nvPicPr>
          <p:cNvPr id="34" name="Picture 33" descr="A group of people on a boat&#10;&#10;Description automatically generated with medium confidence">
            <a:extLst>
              <a:ext uri="{FF2B5EF4-FFF2-40B4-BE49-F238E27FC236}">
                <a16:creationId xmlns:a16="http://schemas.microsoft.com/office/drawing/2014/main" id="{A8A2F2EE-A2D5-9451-E442-30E090366B0E}"/>
              </a:ext>
            </a:extLst>
          </p:cNvPr>
          <p:cNvPicPr preferRelativeResize="0">
            <a:picLocks/>
          </p:cNvPicPr>
          <p:nvPr/>
        </p:nvPicPr>
        <p:blipFill>
          <a:blip r:embed="rId4" cstate="print">
            <a:grayscl/>
            <a:extLst>
              <a:ext uri="{28A0092B-C50C-407E-A947-70E740481C1C}">
                <a14:useLocalDpi xmlns:a14="http://schemas.microsoft.com/office/drawing/2010/main" val="0"/>
              </a:ext>
            </a:extLst>
          </a:blip>
          <a:stretch>
            <a:fillRect/>
          </a:stretch>
        </p:blipFill>
        <p:spPr>
          <a:xfrm>
            <a:off x="5385352" y="6267095"/>
            <a:ext cx="2162619" cy="1984729"/>
          </a:xfrm>
          <a:prstGeom prst="ellipse">
            <a:avLst/>
          </a:prstGeom>
          <a:ln w="3175" cap="rnd">
            <a:noFill/>
          </a:ln>
          <a:effectLst/>
        </p:spPr>
      </p:pic>
      <p:pic>
        <p:nvPicPr>
          <p:cNvPr id="35" name="Picture 34" descr="A picture containing outdoor, sky, building, grass&#10;&#10;Description automatically generated">
            <a:extLst>
              <a:ext uri="{FF2B5EF4-FFF2-40B4-BE49-F238E27FC236}">
                <a16:creationId xmlns:a16="http://schemas.microsoft.com/office/drawing/2014/main" id="{D20274BB-5EE3-E5B6-E83C-A5BFAA623CD8}"/>
              </a:ext>
            </a:extLst>
          </p:cNvPr>
          <p:cNvPicPr preferRelativeResize="0">
            <a:picLocks/>
          </p:cNvPicPr>
          <p:nvPr/>
        </p:nvPicPr>
        <p:blipFill>
          <a:blip r:embed="rId5" cstate="print">
            <a:grayscl/>
            <a:extLst>
              <a:ext uri="{28A0092B-C50C-407E-A947-70E740481C1C}">
                <a14:useLocalDpi xmlns:a14="http://schemas.microsoft.com/office/drawing/2010/main" val="0"/>
              </a:ext>
            </a:extLst>
          </a:blip>
          <a:stretch>
            <a:fillRect/>
          </a:stretch>
        </p:blipFill>
        <p:spPr>
          <a:xfrm>
            <a:off x="9754186" y="2583768"/>
            <a:ext cx="2169011" cy="1930305"/>
          </a:xfrm>
          <a:prstGeom prst="ellipse">
            <a:avLst/>
          </a:prstGeom>
          <a:ln w="3175" cap="rnd">
            <a:noFill/>
          </a:ln>
          <a:effectLst/>
        </p:spPr>
      </p:pic>
      <p:pic>
        <p:nvPicPr>
          <p:cNvPr id="36" name="Picture 35" descr="A picture containing indoor, ceiling, person, preparing&#10;&#10;Description automatically generated">
            <a:extLst>
              <a:ext uri="{FF2B5EF4-FFF2-40B4-BE49-F238E27FC236}">
                <a16:creationId xmlns:a16="http://schemas.microsoft.com/office/drawing/2014/main" id="{62137D91-75D9-7FA1-3288-8855441695A9}"/>
              </a:ext>
            </a:extLst>
          </p:cNvPr>
          <p:cNvPicPr preferRelativeResize="0">
            <a:picLocks/>
          </p:cNvPicPr>
          <p:nvPr/>
        </p:nvPicPr>
        <p:blipFill>
          <a:blip r:embed="rId6" cstate="print">
            <a:grayscl/>
            <a:extLst>
              <a:ext uri="{28A0092B-C50C-407E-A947-70E740481C1C}">
                <a14:useLocalDpi xmlns:a14="http://schemas.microsoft.com/office/drawing/2010/main" val="0"/>
              </a:ext>
            </a:extLst>
          </a:blip>
          <a:stretch>
            <a:fillRect/>
          </a:stretch>
        </p:blipFill>
        <p:spPr>
          <a:xfrm>
            <a:off x="9763127" y="6267094"/>
            <a:ext cx="2084374" cy="1984729"/>
          </a:xfrm>
          <a:prstGeom prst="ellipse">
            <a:avLst/>
          </a:prstGeom>
          <a:ln w="3175" cap="rnd">
            <a:noFill/>
          </a:ln>
          <a:effectLst/>
        </p:spPr>
      </p:pic>
      <p:pic>
        <p:nvPicPr>
          <p:cNvPr id="37" name="Picture 36" descr="A picture containing text, outdoor, city&#10;&#10;Description automatically generated">
            <a:extLst>
              <a:ext uri="{FF2B5EF4-FFF2-40B4-BE49-F238E27FC236}">
                <a16:creationId xmlns:a16="http://schemas.microsoft.com/office/drawing/2014/main" id="{1786900E-BB49-0568-438E-6CB431368687}"/>
              </a:ext>
            </a:extLst>
          </p:cNvPr>
          <p:cNvPicPr preferRelativeResize="0">
            <a:picLocks/>
          </p:cNvPicPr>
          <p:nvPr/>
        </p:nvPicPr>
        <p:blipFill>
          <a:blip r:embed="rId7">
            <a:grayscl/>
            <a:extLst>
              <a:ext uri="{28A0092B-C50C-407E-A947-70E740481C1C}">
                <a14:useLocalDpi xmlns:a14="http://schemas.microsoft.com/office/drawing/2010/main" val="0"/>
              </a:ext>
            </a:extLst>
          </a:blip>
          <a:stretch>
            <a:fillRect/>
          </a:stretch>
        </p:blipFill>
        <p:spPr>
          <a:xfrm>
            <a:off x="1072522" y="6267095"/>
            <a:ext cx="2154847" cy="1955293"/>
          </a:xfrm>
          <a:prstGeom prst="ellipse">
            <a:avLst/>
          </a:prstGeom>
          <a:ln w="3175" cap="rnd">
            <a:noFill/>
          </a:ln>
          <a:effectLst/>
        </p:spPr>
      </p:pic>
      <p:pic>
        <p:nvPicPr>
          <p:cNvPr id="38" name="Picture 37" descr="A plane flying in the sky&#10;&#10;Description automatically generated with medium confidence">
            <a:extLst>
              <a:ext uri="{FF2B5EF4-FFF2-40B4-BE49-F238E27FC236}">
                <a16:creationId xmlns:a16="http://schemas.microsoft.com/office/drawing/2014/main" id="{2516714C-FA5E-222B-A4A9-213C4044E2E4}"/>
              </a:ext>
            </a:extLst>
          </p:cNvPr>
          <p:cNvPicPr preferRelativeResize="0">
            <a:picLocks/>
          </p:cNvPicPr>
          <p:nvPr/>
        </p:nvPicPr>
        <p:blipFill>
          <a:blip r:embed="rId8" cstate="print">
            <a:grayscl/>
            <a:extLst>
              <a:ext uri="{28A0092B-C50C-407E-A947-70E740481C1C}">
                <a14:useLocalDpi xmlns:a14="http://schemas.microsoft.com/office/drawing/2010/main" val="0"/>
              </a:ext>
            </a:extLst>
          </a:blip>
          <a:stretch>
            <a:fillRect/>
          </a:stretch>
        </p:blipFill>
        <p:spPr>
          <a:xfrm>
            <a:off x="5378960" y="2552700"/>
            <a:ext cx="2169012" cy="1961373"/>
          </a:xfrm>
          <a:prstGeom prst="ellipse">
            <a:avLst/>
          </a:prstGeom>
          <a:ln w="3175" cap="rnd">
            <a:noFill/>
          </a:ln>
          <a:effectLst/>
        </p:spPr>
      </p:pic>
      <p:pic>
        <p:nvPicPr>
          <p:cNvPr id="39" name="Picture 38" descr="A group of people standing outside a building&#10;&#10;Description automatically generated with medium confidence">
            <a:extLst>
              <a:ext uri="{FF2B5EF4-FFF2-40B4-BE49-F238E27FC236}">
                <a16:creationId xmlns:a16="http://schemas.microsoft.com/office/drawing/2014/main" id="{2D904D7F-4C16-83EB-932F-294A52237A79}"/>
              </a:ext>
            </a:extLst>
          </p:cNvPr>
          <p:cNvPicPr preferRelativeResize="0">
            <a:picLocks/>
          </p:cNvPicPr>
          <p:nvPr/>
        </p:nvPicPr>
        <p:blipFill>
          <a:blip r:embed="rId9">
            <a:grayscl/>
            <a:extLst>
              <a:ext uri="{28A0092B-C50C-407E-A947-70E740481C1C}">
                <a14:useLocalDpi xmlns:a14="http://schemas.microsoft.com/office/drawing/2010/main" val="0"/>
              </a:ext>
            </a:extLst>
          </a:blip>
          <a:stretch>
            <a:fillRect/>
          </a:stretch>
        </p:blipFill>
        <p:spPr>
          <a:xfrm>
            <a:off x="13826665" y="2583768"/>
            <a:ext cx="2057408" cy="1943262"/>
          </a:xfrm>
          <a:prstGeom prst="ellipse">
            <a:avLst/>
          </a:prstGeom>
          <a:ln w="3175" cap="rnd">
            <a:noFill/>
          </a:ln>
          <a:effectLst/>
        </p:spPr>
      </p:pic>
      <p:sp>
        <p:nvSpPr>
          <p:cNvPr id="2" name="TextBox 1">
            <a:extLst>
              <a:ext uri="{FF2B5EF4-FFF2-40B4-BE49-F238E27FC236}">
                <a16:creationId xmlns:a16="http://schemas.microsoft.com/office/drawing/2014/main" id="{CEF1E8DE-4D54-8CA0-133C-AE701EA18279}"/>
              </a:ext>
            </a:extLst>
          </p:cNvPr>
          <p:cNvSpPr txBox="1"/>
          <p:nvPr/>
        </p:nvSpPr>
        <p:spPr>
          <a:xfrm>
            <a:off x="9980468" y="4979843"/>
            <a:ext cx="2743200" cy="430887"/>
          </a:xfrm>
          <a:prstGeom prst="rect">
            <a:avLst/>
          </a:prstGeom>
        </p:spPr>
        <p:txBody>
          <a:bodyPr lIns="0" tIns="0" rIns="0" bIns="0" rtlCol="0" anchor="t">
            <a:spAutoFit/>
          </a:bodyPr>
          <a:lstStyle/>
          <a:p>
            <a:pPr algn="just"/>
            <a:r>
              <a:rPr lang="en-US" sz="2800">
                <a:solidFill>
                  <a:srgbClr val="2DDCC7"/>
                </a:solidFill>
                <a:latin typeface="Open Sans Bold"/>
              </a:rPr>
              <a:t>USD322M</a:t>
            </a:r>
          </a:p>
        </p:txBody>
      </p:sp>
    </p:spTree>
    <p:extLst>
      <p:ext uri="{BB962C8B-B14F-4D97-AF65-F5344CB8AC3E}">
        <p14:creationId xmlns:p14="http://schemas.microsoft.com/office/powerpoint/2010/main" val="253489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678" y="2581202"/>
            <a:ext cx="7034693" cy="6687747"/>
            <a:chOff x="0" y="-38100"/>
            <a:chExt cx="9379590" cy="8916997"/>
          </a:xfrm>
        </p:grpSpPr>
        <p:sp>
          <p:nvSpPr>
            <p:cNvPr id="3" name="TextBox 3"/>
            <p:cNvSpPr txBox="1"/>
            <p:nvPr/>
          </p:nvSpPr>
          <p:spPr>
            <a:xfrm>
              <a:off x="1318257" y="8448865"/>
              <a:ext cx="836837" cy="430032"/>
            </a:xfrm>
            <a:prstGeom prst="rect">
              <a:avLst/>
            </a:prstGeom>
          </p:spPr>
          <p:txBody>
            <a:bodyPr wrap="square" lIns="0" tIns="0" rIns="0" bIns="0" rtlCol="0" anchor="t">
              <a:spAutoFit/>
            </a:bodyPr>
            <a:lstStyle/>
            <a:p>
              <a:pPr algn="ctr">
                <a:lnSpc>
                  <a:spcPts val="2657"/>
                </a:lnSpc>
              </a:pPr>
              <a:r>
                <a:rPr lang="en-US" sz="1898">
                  <a:solidFill>
                    <a:srgbClr val="000000"/>
                  </a:solidFill>
                  <a:latin typeface="Open Sans"/>
                </a:rPr>
                <a:t>2015</a:t>
              </a:r>
            </a:p>
          </p:txBody>
        </p:sp>
        <p:sp>
          <p:nvSpPr>
            <p:cNvPr id="4" name="TextBox 4"/>
            <p:cNvSpPr txBox="1"/>
            <p:nvPr/>
          </p:nvSpPr>
          <p:spPr>
            <a:xfrm>
              <a:off x="3079994" y="8448864"/>
              <a:ext cx="836837" cy="430032"/>
            </a:xfrm>
            <a:prstGeom prst="rect">
              <a:avLst/>
            </a:prstGeom>
          </p:spPr>
          <p:txBody>
            <a:bodyPr wrap="square" lIns="0" tIns="0" rIns="0" bIns="0" rtlCol="0" anchor="t">
              <a:spAutoFit/>
            </a:bodyPr>
            <a:lstStyle/>
            <a:p>
              <a:pPr algn="ctr">
                <a:lnSpc>
                  <a:spcPts val="2657"/>
                </a:lnSpc>
              </a:pPr>
              <a:r>
                <a:rPr lang="en-US" sz="1898">
                  <a:solidFill>
                    <a:srgbClr val="000000"/>
                  </a:solidFill>
                  <a:latin typeface="Open Sans"/>
                </a:rPr>
                <a:t>2016</a:t>
              </a:r>
            </a:p>
          </p:txBody>
        </p:sp>
        <p:sp>
          <p:nvSpPr>
            <p:cNvPr id="5" name="TextBox 5"/>
            <p:cNvSpPr txBox="1"/>
            <p:nvPr/>
          </p:nvSpPr>
          <p:spPr>
            <a:xfrm>
              <a:off x="4841732" y="8448864"/>
              <a:ext cx="836839" cy="430032"/>
            </a:xfrm>
            <a:prstGeom prst="rect">
              <a:avLst/>
            </a:prstGeom>
          </p:spPr>
          <p:txBody>
            <a:bodyPr wrap="square" lIns="0" tIns="0" rIns="0" bIns="0" rtlCol="0" anchor="t">
              <a:spAutoFit/>
            </a:bodyPr>
            <a:lstStyle/>
            <a:p>
              <a:pPr algn="ctr">
                <a:lnSpc>
                  <a:spcPts val="2657"/>
                </a:lnSpc>
              </a:pPr>
              <a:r>
                <a:rPr lang="en-US" sz="1898">
                  <a:solidFill>
                    <a:srgbClr val="000000"/>
                  </a:solidFill>
                  <a:latin typeface="Open Sans"/>
                </a:rPr>
                <a:t>2017</a:t>
              </a:r>
            </a:p>
          </p:txBody>
        </p:sp>
        <p:sp>
          <p:nvSpPr>
            <p:cNvPr id="6" name="TextBox 6"/>
            <p:cNvSpPr txBox="1"/>
            <p:nvPr/>
          </p:nvSpPr>
          <p:spPr>
            <a:xfrm>
              <a:off x="6527445" y="8448864"/>
              <a:ext cx="912863" cy="430032"/>
            </a:xfrm>
            <a:prstGeom prst="rect">
              <a:avLst/>
            </a:prstGeom>
          </p:spPr>
          <p:txBody>
            <a:bodyPr wrap="square" lIns="0" tIns="0" rIns="0" bIns="0" rtlCol="0" anchor="t">
              <a:spAutoFit/>
            </a:bodyPr>
            <a:lstStyle/>
            <a:p>
              <a:pPr algn="ctr">
                <a:lnSpc>
                  <a:spcPts val="2657"/>
                </a:lnSpc>
              </a:pPr>
              <a:r>
                <a:rPr lang="en-US" sz="1898">
                  <a:solidFill>
                    <a:srgbClr val="000000"/>
                  </a:solidFill>
                  <a:latin typeface="Open Sans"/>
                </a:rPr>
                <a:t>2018</a:t>
              </a:r>
            </a:p>
          </p:txBody>
        </p:sp>
        <p:sp>
          <p:nvSpPr>
            <p:cNvPr id="7" name="TextBox 7"/>
            <p:cNvSpPr txBox="1"/>
            <p:nvPr/>
          </p:nvSpPr>
          <p:spPr>
            <a:xfrm>
              <a:off x="8420129" y="8448864"/>
              <a:ext cx="781917" cy="430032"/>
            </a:xfrm>
            <a:prstGeom prst="rect">
              <a:avLst/>
            </a:prstGeom>
          </p:spPr>
          <p:txBody>
            <a:bodyPr wrap="square" lIns="0" tIns="0" rIns="0" bIns="0" rtlCol="0" anchor="t">
              <a:spAutoFit/>
            </a:bodyPr>
            <a:lstStyle/>
            <a:p>
              <a:pPr algn="ctr">
                <a:lnSpc>
                  <a:spcPts val="2657"/>
                </a:lnSpc>
              </a:pPr>
              <a:r>
                <a:rPr lang="en-US" sz="1898">
                  <a:solidFill>
                    <a:srgbClr val="000000"/>
                  </a:solidFill>
                  <a:latin typeface="Open Sans"/>
                </a:rPr>
                <a:t>2019</a:t>
              </a:r>
            </a:p>
          </p:txBody>
        </p:sp>
        <p:sp>
          <p:nvSpPr>
            <p:cNvPr id="8" name="TextBox 8"/>
            <p:cNvSpPr txBox="1"/>
            <p:nvPr/>
          </p:nvSpPr>
          <p:spPr>
            <a:xfrm>
              <a:off x="0" y="-38100"/>
              <a:ext cx="1081493" cy="415834"/>
            </a:xfrm>
            <a:prstGeom prst="rect">
              <a:avLst/>
            </a:prstGeom>
          </p:spPr>
          <p:txBody>
            <a:bodyPr lIns="0" tIns="0" rIns="0" bIns="0" rtlCol="0" anchor="t">
              <a:spAutoFit/>
            </a:bodyPr>
            <a:lstStyle/>
            <a:p>
              <a:pPr algn="r">
                <a:lnSpc>
                  <a:spcPts val="2657"/>
                </a:lnSpc>
              </a:pPr>
              <a:r>
                <a:rPr lang="en-US" sz="1898">
                  <a:solidFill>
                    <a:srgbClr val="000000"/>
                  </a:solidFill>
                  <a:latin typeface="Open Sans"/>
                </a:rPr>
                <a:t>12,500 </a:t>
              </a:r>
            </a:p>
          </p:txBody>
        </p:sp>
        <p:sp>
          <p:nvSpPr>
            <p:cNvPr id="9" name="TextBox 9"/>
            <p:cNvSpPr txBox="1"/>
            <p:nvPr/>
          </p:nvSpPr>
          <p:spPr>
            <a:xfrm>
              <a:off x="0" y="1589372"/>
              <a:ext cx="1081493" cy="415834"/>
            </a:xfrm>
            <a:prstGeom prst="rect">
              <a:avLst/>
            </a:prstGeom>
          </p:spPr>
          <p:txBody>
            <a:bodyPr lIns="0" tIns="0" rIns="0" bIns="0" rtlCol="0" anchor="t">
              <a:spAutoFit/>
            </a:bodyPr>
            <a:lstStyle/>
            <a:p>
              <a:pPr algn="r">
                <a:lnSpc>
                  <a:spcPts val="2657"/>
                </a:lnSpc>
              </a:pPr>
              <a:r>
                <a:rPr lang="en-US" sz="1898">
                  <a:solidFill>
                    <a:srgbClr val="000000"/>
                  </a:solidFill>
                  <a:latin typeface="Open Sans"/>
                </a:rPr>
                <a:t>10,000 </a:t>
              </a:r>
            </a:p>
          </p:txBody>
        </p:sp>
        <p:sp>
          <p:nvSpPr>
            <p:cNvPr id="10" name="TextBox 10"/>
            <p:cNvSpPr txBox="1"/>
            <p:nvPr/>
          </p:nvSpPr>
          <p:spPr>
            <a:xfrm>
              <a:off x="183760" y="3216843"/>
              <a:ext cx="897733" cy="415834"/>
            </a:xfrm>
            <a:prstGeom prst="rect">
              <a:avLst/>
            </a:prstGeom>
          </p:spPr>
          <p:txBody>
            <a:bodyPr lIns="0" tIns="0" rIns="0" bIns="0" rtlCol="0" anchor="t">
              <a:spAutoFit/>
            </a:bodyPr>
            <a:lstStyle/>
            <a:p>
              <a:pPr algn="r">
                <a:lnSpc>
                  <a:spcPts val="2657"/>
                </a:lnSpc>
              </a:pPr>
              <a:r>
                <a:rPr lang="en-US" sz="1898">
                  <a:solidFill>
                    <a:srgbClr val="000000"/>
                  </a:solidFill>
                  <a:latin typeface="Open Sans"/>
                </a:rPr>
                <a:t>7,500 </a:t>
              </a:r>
            </a:p>
          </p:txBody>
        </p:sp>
        <p:sp>
          <p:nvSpPr>
            <p:cNvPr id="11" name="TextBox 11"/>
            <p:cNvSpPr txBox="1"/>
            <p:nvPr/>
          </p:nvSpPr>
          <p:spPr>
            <a:xfrm>
              <a:off x="183760" y="4844315"/>
              <a:ext cx="897733" cy="415834"/>
            </a:xfrm>
            <a:prstGeom prst="rect">
              <a:avLst/>
            </a:prstGeom>
          </p:spPr>
          <p:txBody>
            <a:bodyPr lIns="0" tIns="0" rIns="0" bIns="0" rtlCol="0" anchor="t">
              <a:spAutoFit/>
            </a:bodyPr>
            <a:lstStyle/>
            <a:p>
              <a:pPr algn="r">
                <a:lnSpc>
                  <a:spcPts val="2657"/>
                </a:lnSpc>
              </a:pPr>
              <a:r>
                <a:rPr lang="en-US" sz="1898">
                  <a:solidFill>
                    <a:srgbClr val="000000"/>
                  </a:solidFill>
                  <a:latin typeface="Open Sans"/>
                </a:rPr>
                <a:t>5,000 </a:t>
              </a:r>
            </a:p>
          </p:txBody>
        </p:sp>
        <p:sp>
          <p:nvSpPr>
            <p:cNvPr id="12" name="TextBox 12"/>
            <p:cNvSpPr txBox="1"/>
            <p:nvPr/>
          </p:nvSpPr>
          <p:spPr>
            <a:xfrm>
              <a:off x="183760" y="6471787"/>
              <a:ext cx="897733" cy="415834"/>
            </a:xfrm>
            <a:prstGeom prst="rect">
              <a:avLst/>
            </a:prstGeom>
          </p:spPr>
          <p:txBody>
            <a:bodyPr lIns="0" tIns="0" rIns="0" bIns="0" rtlCol="0" anchor="t">
              <a:spAutoFit/>
            </a:bodyPr>
            <a:lstStyle/>
            <a:p>
              <a:pPr algn="r">
                <a:lnSpc>
                  <a:spcPts val="2657"/>
                </a:lnSpc>
              </a:pPr>
              <a:r>
                <a:rPr lang="en-US" sz="1898">
                  <a:solidFill>
                    <a:srgbClr val="000000"/>
                  </a:solidFill>
                  <a:latin typeface="Open Sans"/>
                </a:rPr>
                <a:t>2,500 </a:t>
              </a:r>
            </a:p>
          </p:txBody>
        </p:sp>
        <p:sp>
          <p:nvSpPr>
            <p:cNvPr id="13" name="TextBox 13"/>
            <p:cNvSpPr txBox="1"/>
            <p:nvPr/>
          </p:nvSpPr>
          <p:spPr>
            <a:xfrm>
              <a:off x="814015" y="8099259"/>
              <a:ext cx="267478" cy="415834"/>
            </a:xfrm>
            <a:prstGeom prst="rect">
              <a:avLst/>
            </a:prstGeom>
          </p:spPr>
          <p:txBody>
            <a:bodyPr lIns="0" tIns="0" rIns="0" bIns="0" rtlCol="0" anchor="t">
              <a:spAutoFit/>
            </a:bodyPr>
            <a:lstStyle/>
            <a:p>
              <a:pPr algn="r">
                <a:lnSpc>
                  <a:spcPts val="2657"/>
                </a:lnSpc>
              </a:pPr>
              <a:r>
                <a:rPr lang="en-US" sz="1898">
                  <a:solidFill>
                    <a:srgbClr val="000000"/>
                  </a:solidFill>
                  <a:latin typeface="Open Sans"/>
                </a:rPr>
                <a:t>0 </a:t>
              </a:r>
            </a:p>
          </p:txBody>
        </p:sp>
        <p:grpSp>
          <p:nvGrpSpPr>
            <p:cNvPr id="14" name="Group 14"/>
            <p:cNvGrpSpPr>
              <a:grpSpLocks noChangeAspect="1"/>
            </p:cNvGrpSpPr>
            <p:nvPr/>
          </p:nvGrpSpPr>
          <p:grpSpPr>
            <a:xfrm>
              <a:off x="1242231" y="1459131"/>
              <a:ext cx="8137359" cy="6867095"/>
              <a:chOff x="0" y="1605829"/>
              <a:chExt cx="10287000" cy="8681171"/>
            </a:xfrm>
          </p:grpSpPr>
          <p:sp>
            <p:nvSpPr>
              <p:cNvPr id="15" name="Freeform 15"/>
              <p:cNvSpPr/>
              <p:nvPr/>
            </p:nvSpPr>
            <p:spPr>
              <a:xfrm>
                <a:off x="0" y="2864957"/>
                <a:ext cx="1378458" cy="7422043"/>
              </a:xfrm>
              <a:custGeom>
                <a:avLst/>
                <a:gdLst/>
                <a:ahLst/>
                <a:cxnLst/>
                <a:rect l="l" t="t" r="r" b="b"/>
                <a:pathLst>
                  <a:path w="1378458" h="7422043">
                    <a:moveTo>
                      <a:pt x="0" y="7422043"/>
                    </a:moveTo>
                    <a:lnTo>
                      <a:pt x="0" y="41354"/>
                    </a:lnTo>
                    <a:lnTo>
                      <a:pt x="0" y="41354"/>
                    </a:lnTo>
                    <a:cubicBezTo>
                      <a:pt x="0" y="18515"/>
                      <a:pt x="18515" y="0"/>
                      <a:pt x="41354" y="0"/>
                    </a:cubicBezTo>
                    <a:lnTo>
                      <a:pt x="1337104" y="0"/>
                    </a:lnTo>
                    <a:cubicBezTo>
                      <a:pt x="1359943" y="0"/>
                      <a:pt x="1378458" y="18515"/>
                      <a:pt x="1378458" y="41354"/>
                    </a:cubicBezTo>
                    <a:lnTo>
                      <a:pt x="1378458" y="7422043"/>
                    </a:lnTo>
                    <a:close/>
                  </a:path>
                </a:pathLst>
              </a:custGeom>
              <a:solidFill>
                <a:srgbClr val="2BCBBD"/>
              </a:solidFill>
            </p:spPr>
          </p:sp>
          <p:sp>
            <p:nvSpPr>
              <p:cNvPr id="16" name="Freeform 16"/>
              <p:cNvSpPr/>
              <p:nvPr/>
            </p:nvSpPr>
            <p:spPr>
              <a:xfrm>
                <a:off x="2227136" y="2678145"/>
                <a:ext cx="1378458" cy="7608855"/>
              </a:xfrm>
              <a:custGeom>
                <a:avLst/>
                <a:gdLst/>
                <a:ahLst/>
                <a:cxnLst/>
                <a:rect l="l" t="t" r="r" b="b"/>
                <a:pathLst>
                  <a:path w="1378458" h="7608855">
                    <a:moveTo>
                      <a:pt x="0" y="7608855"/>
                    </a:moveTo>
                    <a:lnTo>
                      <a:pt x="0" y="41354"/>
                    </a:lnTo>
                    <a:cubicBezTo>
                      <a:pt x="0" y="30387"/>
                      <a:pt x="4356" y="19868"/>
                      <a:pt x="12112" y="12113"/>
                    </a:cubicBezTo>
                    <a:cubicBezTo>
                      <a:pt x="19867" y="4357"/>
                      <a:pt x="30386" y="0"/>
                      <a:pt x="41353" y="0"/>
                    </a:cubicBezTo>
                    <a:lnTo>
                      <a:pt x="1337104" y="0"/>
                    </a:lnTo>
                    <a:cubicBezTo>
                      <a:pt x="1348071" y="0"/>
                      <a:pt x="1358590" y="4357"/>
                      <a:pt x="1366345" y="12113"/>
                    </a:cubicBezTo>
                    <a:cubicBezTo>
                      <a:pt x="1374101" y="19868"/>
                      <a:pt x="1378457" y="30387"/>
                      <a:pt x="1378457" y="41354"/>
                    </a:cubicBezTo>
                    <a:lnTo>
                      <a:pt x="1378457" y="7608855"/>
                    </a:lnTo>
                    <a:close/>
                  </a:path>
                </a:pathLst>
              </a:custGeom>
              <a:solidFill>
                <a:srgbClr val="2BCBBD"/>
              </a:solidFill>
            </p:spPr>
          </p:sp>
          <p:sp>
            <p:nvSpPr>
              <p:cNvPr id="17" name="Freeform 17"/>
              <p:cNvSpPr/>
              <p:nvPr/>
            </p:nvSpPr>
            <p:spPr>
              <a:xfrm>
                <a:off x="4454271" y="2338263"/>
                <a:ext cx="1378458" cy="7948737"/>
              </a:xfrm>
              <a:custGeom>
                <a:avLst/>
                <a:gdLst/>
                <a:ahLst/>
                <a:cxnLst/>
                <a:rect l="l" t="t" r="r" b="b"/>
                <a:pathLst>
                  <a:path w="1378458" h="7948737">
                    <a:moveTo>
                      <a:pt x="0" y="7948737"/>
                    </a:moveTo>
                    <a:lnTo>
                      <a:pt x="0" y="41354"/>
                    </a:lnTo>
                    <a:cubicBezTo>
                      <a:pt x="0" y="18515"/>
                      <a:pt x="18515" y="0"/>
                      <a:pt x="41354" y="0"/>
                    </a:cubicBezTo>
                    <a:lnTo>
                      <a:pt x="1337104" y="0"/>
                    </a:lnTo>
                    <a:cubicBezTo>
                      <a:pt x="1359943" y="0"/>
                      <a:pt x="1378458" y="18515"/>
                      <a:pt x="1378458" y="41354"/>
                    </a:cubicBezTo>
                    <a:lnTo>
                      <a:pt x="1378458" y="7948737"/>
                    </a:lnTo>
                    <a:close/>
                  </a:path>
                </a:pathLst>
              </a:custGeom>
              <a:solidFill>
                <a:srgbClr val="2BCBBD"/>
              </a:solidFill>
            </p:spPr>
          </p:sp>
          <p:sp>
            <p:nvSpPr>
              <p:cNvPr id="18" name="Freeform 18"/>
              <p:cNvSpPr/>
              <p:nvPr/>
            </p:nvSpPr>
            <p:spPr>
              <a:xfrm>
                <a:off x="6681406" y="1778650"/>
                <a:ext cx="1378458" cy="8508350"/>
              </a:xfrm>
              <a:custGeom>
                <a:avLst/>
                <a:gdLst/>
                <a:ahLst/>
                <a:cxnLst/>
                <a:rect l="l" t="t" r="r" b="b"/>
                <a:pathLst>
                  <a:path w="1378458" h="8508350">
                    <a:moveTo>
                      <a:pt x="0" y="8508350"/>
                    </a:moveTo>
                    <a:lnTo>
                      <a:pt x="0" y="41354"/>
                    </a:lnTo>
                    <a:cubicBezTo>
                      <a:pt x="0" y="30386"/>
                      <a:pt x="4357" y="19868"/>
                      <a:pt x="12113" y="12112"/>
                    </a:cubicBezTo>
                    <a:cubicBezTo>
                      <a:pt x="19868" y="4357"/>
                      <a:pt x="30387" y="0"/>
                      <a:pt x="41354" y="0"/>
                    </a:cubicBezTo>
                    <a:lnTo>
                      <a:pt x="1337105" y="0"/>
                    </a:lnTo>
                    <a:cubicBezTo>
                      <a:pt x="1348072" y="0"/>
                      <a:pt x="1358591" y="4357"/>
                      <a:pt x="1366346" y="12112"/>
                    </a:cubicBezTo>
                    <a:cubicBezTo>
                      <a:pt x="1374102" y="19868"/>
                      <a:pt x="1378459" y="30386"/>
                      <a:pt x="1378459" y="41354"/>
                    </a:cubicBezTo>
                    <a:lnTo>
                      <a:pt x="1378459" y="8508350"/>
                    </a:lnTo>
                    <a:close/>
                  </a:path>
                </a:pathLst>
              </a:custGeom>
              <a:solidFill>
                <a:srgbClr val="2BCBBD"/>
              </a:solidFill>
            </p:spPr>
          </p:sp>
          <p:sp>
            <p:nvSpPr>
              <p:cNvPr id="19" name="Freeform 19"/>
              <p:cNvSpPr/>
              <p:nvPr/>
            </p:nvSpPr>
            <p:spPr>
              <a:xfrm>
                <a:off x="8908542" y="1605829"/>
                <a:ext cx="1378458" cy="8681171"/>
              </a:xfrm>
              <a:custGeom>
                <a:avLst/>
                <a:gdLst/>
                <a:ahLst/>
                <a:cxnLst/>
                <a:rect l="l" t="t" r="r" b="b"/>
                <a:pathLst>
                  <a:path w="1378458" h="8681171">
                    <a:moveTo>
                      <a:pt x="0" y="8681171"/>
                    </a:moveTo>
                    <a:lnTo>
                      <a:pt x="0" y="41353"/>
                    </a:lnTo>
                    <a:cubicBezTo>
                      <a:pt x="0" y="18514"/>
                      <a:pt x="18515" y="0"/>
                      <a:pt x="41354" y="0"/>
                    </a:cubicBezTo>
                    <a:lnTo>
                      <a:pt x="1337104" y="0"/>
                    </a:lnTo>
                    <a:cubicBezTo>
                      <a:pt x="1348071" y="0"/>
                      <a:pt x="1358590" y="4356"/>
                      <a:pt x="1366346" y="12112"/>
                    </a:cubicBezTo>
                    <a:cubicBezTo>
                      <a:pt x="1374101" y="19867"/>
                      <a:pt x="1378458" y="30386"/>
                      <a:pt x="1378458" y="41353"/>
                    </a:cubicBezTo>
                    <a:lnTo>
                      <a:pt x="1378458" y="8681171"/>
                    </a:lnTo>
                    <a:close/>
                  </a:path>
                </a:pathLst>
              </a:custGeom>
              <a:solidFill>
                <a:srgbClr val="2BCBBD"/>
              </a:solidFill>
            </p:spPr>
          </p:sp>
        </p:grpSp>
      </p:grpSp>
      <p:pic>
        <p:nvPicPr>
          <p:cNvPr id="20" name="Picture 20"/>
          <p:cNvPicPr>
            <a:picLocks noChangeAspect="1"/>
          </p:cNvPicPr>
          <p:nvPr/>
        </p:nvPicPr>
        <p:blipFill>
          <a:blip r:embed="rId2"/>
          <a:srcRect/>
          <a:stretch>
            <a:fillRect/>
          </a:stretch>
        </p:blipFill>
        <p:spPr>
          <a:xfrm>
            <a:off x="9311809" y="1"/>
            <a:ext cx="8976191" cy="9944100"/>
          </a:xfrm>
          <a:prstGeom prst="rect">
            <a:avLst/>
          </a:prstGeom>
        </p:spPr>
      </p:pic>
      <p:grpSp>
        <p:nvGrpSpPr>
          <p:cNvPr id="21" name="Group 21"/>
          <p:cNvGrpSpPr/>
          <p:nvPr/>
        </p:nvGrpSpPr>
        <p:grpSpPr>
          <a:xfrm>
            <a:off x="381000" y="2383991"/>
            <a:ext cx="1033477" cy="6874309"/>
            <a:chOff x="0" y="0"/>
            <a:chExt cx="261686" cy="1740640"/>
          </a:xfrm>
        </p:grpSpPr>
        <p:sp>
          <p:nvSpPr>
            <p:cNvPr id="22" name="Freeform 22"/>
            <p:cNvSpPr/>
            <p:nvPr/>
          </p:nvSpPr>
          <p:spPr>
            <a:xfrm>
              <a:off x="0" y="0"/>
              <a:ext cx="261686" cy="1740640"/>
            </a:xfrm>
            <a:custGeom>
              <a:avLst/>
              <a:gdLst/>
              <a:ahLst/>
              <a:cxnLst/>
              <a:rect l="l" t="t" r="r" b="b"/>
              <a:pathLst>
                <a:path w="261686" h="1740640">
                  <a:moveTo>
                    <a:pt x="0" y="0"/>
                  </a:moveTo>
                  <a:lnTo>
                    <a:pt x="261686" y="0"/>
                  </a:lnTo>
                  <a:lnTo>
                    <a:pt x="261686" y="1740640"/>
                  </a:lnTo>
                  <a:lnTo>
                    <a:pt x="0" y="1740640"/>
                  </a:lnTo>
                  <a:close/>
                </a:path>
              </a:pathLst>
            </a:custGeom>
            <a:solidFill>
              <a:srgbClr val="FFFFFF"/>
            </a:solidFill>
          </p:spPr>
        </p:sp>
        <p:sp>
          <p:nvSpPr>
            <p:cNvPr id="23" name="TextBox 23"/>
            <p:cNvSpPr txBox="1"/>
            <p:nvPr/>
          </p:nvSpPr>
          <p:spPr>
            <a:xfrm>
              <a:off x="0" y="-28575"/>
              <a:ext cx="812800" cy="841375"/>
            </a:xfrm>
            <a:prstGeom prst="rect">
              <a:avLst/>
            </a:prstGeom>
          </p:spPr>
          <p:txBody>
            <a:bodyPr lIns="50800" tIns="50800" rIns="50800" bIns="50800" rtlCol="0" anchor="ctr"/>
            <a:lstStyle/>
            <a:p>
              <a:pPr algn="ctr">
                <a:lnSpc>
                  <a:spcPts val="2519"/>
                </a:lnSpc>
              </a:pPr>
              <a:endParaRPr/>
            </a:p>
          </p:txBody>
        </p:sp>
      </p:grpSp>
      <p:grpSp>
        <p:nvGrpSpPr>
          <p:cNvPr id="24" name="Group 24"/>
          <p:cNvGrpSpPr/>
          <p:nvPr/>
        </p:nvGrpSpPr>
        <p:grpSpPr>
          <a:xfrm>
            <a:off x="12023989" y="-784691"/>
            <a:ext cx="3584776" cy="4369467"/>
            <a:chOff x="0" y="0"/>
            <a:chExt cx="812800" cy="990718"/>
          </a:xfrm>
        </p:grpSpPr>
        <p:sp>
          <p:nvSpPr>
            <p:cNvPr id="25" name="Freeform 25"/>
            <p:cNvSpPr/>
            <p:nvPr/>
          </p:nvSpPr>
          <p:spPr>
            <a:xfrm>
              <a:off x="-86749" y="0"/>
              <a:ext cx="986298" cy="990718"/>
            </a:xfrm>
            <a:custGeom>
              <a:avLst/>
              <a:gdLst/>
              <a:ahLst/>
              <a:cxnLst/>
              <a:rect l="l" t="t" r="r" b="b"/>
              <a:pathLst>
                <a:path w="986298" h="990718">
                  <a:moveTo>
                    <a:pt x="493149" y="0"/>
                  </a:moveTo>
                  <a:cubicBezTo>
                    <a:pt x="765864" y="1220"/>
                    <a:pt x="986298" y="222642"/>
                    <a:pt x="986298" y="495359"/>
                  </a:cubicBezTo>
                  <a:cubicBezTo>
                    <a:pt x="986298" y="768076"/>
                    <a:pt x="765864" y="989499"/>
                    <a:pt x="493149" y="990718"/>
                  </a:cubicBezTo>
                  <a:cubicBezTo>
                    <a:pt x="220434" y="989499"/>
                    <a:pt x="0" y="768076"/>
                    <a:pt x="0" y="495359"/>
                  </a:cubicBezTo>
                  <a:cubicBezTo>
                    <a:pt x="0" y="222642"/>
                    <a:pt x="220434" y="1220"/>
                    <a:pt x="493149" y="0"/>
                  </a:cubicBezTo>
                  <a:close/>
                </a:path>
              </a:pathLst>
            </a:custGeom>
            <a:solidFill>
              <a:srgbClr val="FFFFFF"/>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519"/>
                </a:lnSpc>
              </a:pPr>
              <a:endParaRPr/>
            </a:p>
          </p:txBody>
        </p:sp>
      </p:grpSp>
      <p:sp>
        <p:nvSpPr>
          <p:cNvPr id="27" name="TextBox 27"/>
          <p:cNvSpPr txBox="1"/>
          <p:nvPr/>
        </p:nvSpPr>
        <p:spPr>
          <a:xfrm>
            <a:off x="1542371" y="3977346"/>
            <a:ext cx="739775" cy="389254"/>
          </a:xfrm>
          <a:prstGeom prst="rect">
            <a:avLst/>
          </a:prstGeom>
        </p:spPr>
        <p:txBody>
          <a:bodyPr lIns="0" tIns="0" rIns="0" bIns="0" rtlCol="0" anchor="t">
            <a:spAutoFit/>
          </a:bodyPr>
          <a:lstStyle/>
          <a:p>
            <a:pPr algn="just">
              <a:lnSpc>
                <a:spcPts val="3220"/>
              </a:lnSpc>
              <a:spcBef>
                <a:spcPct val="0"/>
              </a:spcBef>
            </a:pPr>
            <a:r>
              <a:rPr lang="en-US" sz="2300">
                <a:solidFill>
                  <a:srgbClr val="050551"/>
                </a:solidFill>
                <a:latin typeface="Open Sans"/>
              </a:rPr>
              <a:t>9,011</a:t>
            </a:r>
          </a:p>
        </p:txBody>
      </p:sp>
      <p:sp>
        <p:nvSpPr>
          <p:cNvPr id="28" name="TextBox 28"/>
          <p:cNvSpPr txBox="1"/>
          <p:nvPr/>
        </p:nvSpPr>
        <p:spPr>
          <a:xfrm>
            <a:off x="1028700" y="942975"/>
            <a:ext cx="6226940" cy="755015"/>
          </a:xfrm>
          <a:prstGeom prst="rect">
            <a:avLst/>
          </a:prstGeom>
        </p:spPr>
        <p:txBody>
          <a:bodyPr lIns="0" tIns="0" rIns="0" bIns="0" rtlCol="0" anchor="t">
            <a:spAutoFit/>
          </a:bodyPr>
          <a:lstStyle/>
          <a:p>
            <a:pPr>
              <a:lnSpc>
                <a:spcPts val="6160"/>
              </a:lnSpc>
              <a:spcBef>
                <a:spcPct val="0"/>
              </a:spcBef>
            </a:pPr>
            <a:r>
              <a:rPr lang="en-US" sz="4400">
                <a:solidFill>
                  <a:srgbClr val="000000"/>
                </a:solidFill>
                <a:latin typeface="Open Sans Bold"/>
              </a:rPr>
              <a:t>GDP Per Capita (USD)</a:t>
            </a:r>
          </a:p>
        </p:txBody>
      </p:sp>
      <p:sp>
        <p:nvSpPr>
          <p:cNvPr id="29" name="TextBox 29"/>
          <p:cNvSpPr txBox="1"/>
          <p:nvPr/>
        </p:nvSpPr>
        <p:spPr>
          <a:xfrm>
            <a:off x="1095375" y="1823285"/>
            <a:ext cx="5403453" cy="389256"/>
          </a:xfrm>
          <a:prstGeom prst="rect">
            <a:avLst/>
          </a:prstGeom>
        </p:spPr>
        <p:txBody>
          <a:bodyPr lIns="0" tIns="0" rIns="0" bIns="0" rtlCol="0" anchor="t">
            <a:spAutoFit/>
          </a:bodyPr>
          <a:lstStyle/>
          <a:p>
            <a:pPr>
              <a:lnSpc>
                <a:spcPts val="3219"/>
              </a:lnSpc>
              <a:spcBef>
                <a:spcPct val="0"/>
              </a:spcBef>
            </a:pPr>
            <a:r>
              <a:rPr lang="en-US" sz="2299">
                <a:solidFill>
                  <a:srgbClr val="050551"/>
                </a:solidFill>
                <a:latin typeface="Open Sans Bold"/>
              </a:rPr>
              <a:t>GDP Per Capita of USD 10,541 in 2019 </a:t>
            </a:r>
          </a:p>
        </p:txBody>
      </p:sp>
      <p:sp>
        <p:nvSpPr>
          <p:cNvPr id="30" name="TextBox 30"/>
          <p:cNvSpPr txBox="1"/>
          <p:nvPr/>
        </p:nvSpPr>
        <p:spPr>
          <a:xfrm>
            <a:off x="9525000" y="9410700"/>
            <a:ext cx="5230709" cy="322332"/>
          </a:xfrm>
          <a:prstGeom prst="rect">
            <a:avLst/>
          </a:prstGeom>
        </p:spPr>
        <p:txBody>
          <a:bodyPr lIns="0" tIns="0" rIns="0" bIns="0" rtlCol="0" anchor="t">
            <a:spAutoFit/>
          </a:bodyPr>
          <a:lstStyle/>
          <a:p>
            <a:pPr>
              <a:lnSpc>
                <a:spcPts val="2799"/>
              </a:lnSpc>
              <a:spcBef>
                <a:spcPct val="0"/>
              </a:spcBef>
            </a:pPr>
            <a:r>
              <a:rPr lang="en-US" sz="1400">
                <a:solidFill>
                  <a:srgbClr val="000000"/>
                </a:solidFill>
                <a:latin typeface="Open Sans Italics"/>
              </a:rPr>
              <a:t>Extracted from: Budget Booklet 2023</a:t>
            </a:r>
          </a:p>
        </p:txBody>
      </p:sp>
      <p:sp>
        <p:nvSpPr>
          <p:cNvPr id="31" name="TextBox 31"/>
          <p:cNvSpPr txBox="1"/>
          <p:nvPr/>
        </p:nvSpPr>
        <p:spPr>
          <a:xfrm>
            <a:off x="2817090" y="3844632"/>
            <a:ext cx="739775" cy="389254"/>
          </a:xfrm>
          <a:prstGeom prst="rect">
            <a:avLst/>
          </a:prstGeom>
        </p:spPr>
        <p:txBody>
          <a:bodyPr lIns="0" tIns="0" rIns="0" bIns="0" rtlCol="0" anchor="t">
            <a:spAutoFit/>
          </a:bodyPr>
          <a:lstStyle/>
          <a:p>
            <a:pPr algn="just">
              <a:lnSpc>
                <a:spcPts val="3220"/>
              </a:lnSpc>
              <a:spcBef>
                <a:spcPct val="0"/>
              </a:spcBef>
            </a:pPr>
            <a:r>
              <a:rPr lang="en-US" sz="2300">
                <a:solidFill>
                  <a:srgbClr val="050551"/>
                </a:solidFill>
                <a:latin typeface="Open Sans"/>
              </a:rPr>
              <a:t>9,238</a:t>
            </a:r>
          </a:p>
        </p:txBody>
      </p:sp>
      <p:sp>
        <p:nvSpPr>
          <p:cNvPr id="32" name="TextBox 32"/>
          <p:cNvSpPr txBox="1"/>
          <p:nvPr/>
        </p:nvSpPr>
        <p:spPr>
          <a:xfrm>
            <a:off x="4142170" y="3600157"/>
            <a:ext cx="739775" cy="389254"/>
          </a:xfrm>
          <a:prstGeom prst="rect">
            <a:avLst/>
          </a:prstGeom>
        </p:spPr>
        <p:txBody>
          <a:bodyPr lIns="0" tIns="0" rIns="0" bIns="0" rtlCol="0" anchor="t">
            <a:spAutoFit/>
          </a:bodyPr>
          <a:lstStyle/>
          <a:p>
            <a:pPr algn="just">
              <a:lnSpc>
                <a:spcPts val="3220"/>
              </a:lnSpc>
              <a:spcBef>
                <a:spcPct val="0"/>
              </a:spcBef>
            </a:pPr>
            <a:r>
              <a:rPr lang="en-US" sz="2300">
                <a:solidFill>
                  <a:srgbClr val="050551"/>
                </a:solidFill>
                <a:latin typeface="Open Sans"/>
              </a:rPr>
              <a:t>9,651</a:t>
            </a:r>
          </a:p>
        </p:txBody>
      </p:sp>
      <p:sp>
        <p:nvSpPr>
          <p:cNvPr id="33" name="TextBox 33"/>
          <p:cNvSpPr txBox="1"/>
          <p:nvPr/>
        </p:nvSpPr>
        <p:spPr>
          <a:xfrm>
            <a:off x="5374318" y="3328236"/>
            <a:ext cx="906727" cy="389254"/>
          </a:xfrm>
          <a:prstGeom prst="rect">
            <a:avLst/>
          </a:prstGeom>
        </p:spPr>
        <p:txBody>
          <a:bodyPr lIns="0" tIns="0" rIns="0" bIns="0" rtlCol="0" anchor="t">
            <a:spAutoFit/>
          </a:bodyPr>
          <a:lstStyle/>
          <a:p>
            <a:pPr algn="just">
              <a:lnSpc>
                <a:spcPts val="3220"/>
              </a:lnSpc>
              <a:spcBef>
                <a:spcPct val="0"/>
              </a:spcBef>
            </a:pPr>
            <a:r>
              <a:rPr lang="en-US" sz="2300">
                <a:solidFill>
                  <a:srgbClr val="050551"/>
                </a:solidFill>
                <a:latin typeface="Open Sans"/>
              </a:rPr>
              <a:t>10,331</a:t>
            </a:r>
          </a:p>
        </p:txBody>
      </p:sp>
      <p:sp>
        <p:nvSpPr>
          <p:cNvPr id="34" name="TextBox 34"/>
          <p:cNvSpPr txBox="1"/>
          <p:nvPr/>
        </p:nvSpPr>
        <p:spPr>
          <a:xfrm>
            <a:off x="6639574" y="3114876"/>
            <a:ext cx="998273" cy="431799"/>
          </a:xfrm>
          <a:prstGeom prst="rect">
            <a:avLst/>
          </a:prstGeom>
        </p:spPr>
        <p:txBody>
          <a:bodyPr lIns="0" tIns="0" rIns="0" bIns="0" rtlCol="0" anchor="t">
            <a:spAutoFit/>
          </a:bodyPr>
          <a:lstStyle/>
          <a:p>
            <a:pPr algn="just">
              <a:lnSpc>
                <a:spcPts val="3500"/>
              </a:lnSpc>
              <a:spcBef>
                <a:spcPct val="0"/>
              </a:spcBef>
            </a:pPr>
            <a:r>
              <a:rPr lang="en-US" sz="2500">
                <a:solidFill>
                  <a:srgbClr val="050551"/>
                </a:solidFill>
                <a:latin typeface="Open Sans Bold"/>
              </a:rPr>
              <a:t>10,541</a:t>
            </a:r>
          </a:p>
        </p:txBody>
      </p:sp>
    </p:spTree>
    <p:extLst>
      <p:ext uri="{BB962C8B-B14F-4D97-AF65-F5344CB8AC3E}">
        <p14:creationId xmlns:p14="http://schemas.microsoft.com/office/powerpoint/2010/main" val="220626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11659" y="3172446"/>
            <a:ext cx="5389905" cy="3835238"/>
            <a:chOff x="0" y="0"/>
            <a:chExt cx="7186540" cy="5113650"/>
          </a:xfrm>
        </p:grpSpPr>
        <p:sp>
          <p:nvSpPr>
            <p:cNvPr id="3" name="TextBox 3"/>
            <p:cNvSpPr txBox="1"/>
            <p:nvPr/>
          </p:nvSpPr>
          <p:spPr>
            <a:xfrm>
              <a:off x="6049823" y="4243098"/>
              <a:ext cx="1136717" cy="466921"/>
            </a:xfrm>
            <a:prstGeom prst="rect">
              <a:avLst/>
            </a:prstGeom>
          </p:spPr>
          <p:txBody>
            <a:bodyPr lIns="0" tIns="0" rIns="0" bIns="0" rtlCol="0" anchor="t">
              <a:spAutoFit/>
            </a:bodyPr>
            <a:lstStyle/>
            <a:p>
              <a:pPr algn="ctr">
                <a:lnSpc>
                  <a:spcPts val="1482"/>
                </a:lnSpc>
              </a:pPr>
              <a:r>
                <a:rPr lang="en-US" sz="1059">
                  <a:solidFill>
                    <a:srgbClr val="000000"/>
                  </a:solidFill>
                  <a:latin typeface="Open Sans Bold"/>
                </a:rPr>
                <a:t>Tax Revenue</a:t>
              </a:r>
            </a:p>
            <a:p>
              <a:pPr algn="ctr">
                <a:lnSpc>
                  <a:spcPts val="1482"/>
                </a:lnSpc>
              </a:pPr>
              <a:r>
                <a:rPr lang="en-US" sz="1059">
                  <a:solidFill>
                    <a:srgbClr val="000000"/>
                  </a:solidFill>
                  <a:latin typeface="Open Sans Bold"/>
                </a:rPr>
                <a:t>71.2%</a:t>
              </a:r>
            </a:p>
          </p:txBody>
        </p:sp>
        <p:sp>
          <p:nvSpPr>
            <p:cNvPr id="4" name="TextBox 4"/>
            <p:cNvSpPr txBox="1"/>
            <p:nvPr/>
          </p:nvSpPr>
          <p:spPr>
            <a:xfrm>
              <a:off x="0" y="1309886"/>
              <a:ext cx="1662374" cy="466921"/>
            </a:xfrm>
            <a:prstGeom prst="rect">
              <a:avLst/>
            </a:prstGeom>
          </p:spPr>
          <p:txBody>
            <a:bodyPr lIns="0" tIns="0" rIns="0" bIns="0" rtlCol="0" anchor="t">
              <a:spAutoFit/>
            </a:bodyPr>
            <a:lstStyle/>
            <a:p>
              <a:pPr algn="ctr">
                <a:lnSpc>
                  <a:spcPts val="1482"/>
                </a:lnSpc>
              </a:pPr>
              <a:r>
                <a:rPr lang="en-US" sz="1059">
                  <a:solidFill>
                    <a:srgbClr val="000000"/>
                  </a:solidFill>
                  <a:latin typeface="Open Sans Bold"/>
                </a:rPr>
                <a:t>Non - Tax Revenue</a:t>
              </a:r>
            </a:p>
            <a:p>
              <a:pPr algn="ctr">
                <a:lnSpc>
                  <a:spcPts val="1482"/>
                </a:lnSpc>
              </a:pPr>
              <a:r>
                <a:rPr lang="en-US" sz="1059">
                  <a:solidFill>
                    <a:srgbClr val="000000"/>
                  </a:solidFill>
                  <a:latin typeface="Open Sans Bold"/>
                </a:rPr>
                <a:t>23.8%</a:t>
              </a:r>
            </a:p>
          </p:txBody>
        </p:sp>
        <p:sp>
          <p:nvSpPr>
            <p:cNvPr id="5" name="TextBox 5"/>
            <p:cNvSpPr txBox="1"/>
            <p:nvPr/>
          </p:nvSpPr>
          <p:spPr>
            <a:xfrm>
              <a:off x="3019432" y="-9525"/>
              <a:ext cx="1080897" cy="466921"/>
            </a:xfrm>
            <a:prstGeom prst="rect">
              <a:avLst/>
            </a:prstGeom>
          </p:spPr>
          <p:txBody>
            <a:bodyPr lIns="0" tIns="0" rIns="0" bIns="0" rtlCol="0" anchor="t">
              <a:spAutoFit/>
            </a:bodyPr>
            <a:lstStyle/>
            <a:p>
              <a:pPr algn="ctr">
                <a:lnSpc>
                  <a:spcPts val="1482"/>
                </a:lnSpc>
              </a:pPr>
              <a:r>
                <a:rPr lang="en-US" sz="1059">
                  <a:solidFill>
                    <a:srgbClr val="000000"/>
                  </a:solidFill>
                  <a:latin typeface="Open Sans Bold"/>
                </a:rPr>
                <a:t>Cash Grants</a:t>
              </a:r>
            </a:p>
            <a:p>
              <a:pPr algn="ctr">
                <a:lnSpc>
                  <a:spcPts val="1482"/>
                </a:lnSpc>
              </a:pPr>
              <a:r>
                <a:rPr lang="en-US" sz="1059">
                  <a:solidFill>
                    <a:srgbClr val="000000"/>
                  </a:solidFill>
                  <a:latin typeface="Open Sans Bold"/>
                </a:rPr>
                <a:t>5%</a:t>
              </a:r>
            </a:p>
          </p:txBody>
        </p:sp>
        <p:grpSp>
          <p:nvGrpSpPr>
            <p:cNvPr id="6" name="Group 6"/>
            <p:cNvGrpSpPr>
              <a:grpSpLocks noChangeAspect="1"/>
            </p:cNvGrpSpPr>
            <p:nvPr/>
          </p:nvGrpSpPr>
          <p:grpSpPr>
            <a:xfrm>
              <a:off x="1700408" y="573321"/>
              <a:ext cx="4540329" cy="4540329"/>
              <a:chOff x="0" y="0"/>
              <a:chExt cx="2540000" cy="2540000"/>
            </a:xfrm>
          </p:grpSpPr>
          <p:sp>
            <p:nvSpPr>
              <p:cNvPr id="7" name="Freeform 7"/>
              <p:cNvSpPr/>
              <p:nvPr/>
            </p:nvSpPr>
            <p:spPr>
              <a:xfrm>
                <a:off x="21999" y="0"/>
                <a:ext cx="2557201" cy="2613347"/>
              </a:xfrm>
              <a:custGeom>
                <a:avLst/>
                <a:gdLst/>
                <a:ahLst/>
                <a:cxnLst/>
                <a:rect l="l" t="t" r="r" b="b"/>
                <a:pathLst>
                  <a:path w="2557201" h="2613347">
                    <a:moveTo>
                      <a:pt x="1248001" y="0"/>
                    </a:moveTo>
                    <a:cubicBezTo>
                      <a:pt x="1918781" y="0"/>
                      <a:pt x="2473900" y="521656"/>
                      <a:pt x="2515550" y="1191142"/>
                    </a:cubicBezTo>
                    <a:cubicBezTo>
                      <a:pt x="2557201" y="1860628"/>
                      <a:pt x="2071021" y="2447066"/>
                      <a:pt x="1405412" y="2530207"/>
                    </a:cubicBezTo>
                    <a:cubicBezTo>
                      <a:pt x="739804" y="2613347"/>
                      <a:pt x="124309" y="2164519"/>
                      <a:pt x="0" y="1505358"/>
                    </a:cubicBezTo>
                    <a:lnTo>
                      <a:pt x="624000" y="1387679"/>
                    </a:lnTo>
                    <a:cubicBezTo>
                      <a:pt x="686155" y="1717259"/>
                      <a:pt x="993903" y="1941674"/>
                      <a:pt x="1326707" y="1900103"/>
                    </a:cubicBezTo>
                    <a:cubicBezTo>
                      <a:pt x="1659511" y="1858533"/>
                      <a:pt x="1902601" y="1565314"/>
                      <a:pt x="1881776" y="1230571"/>
                    </a:cubicBezTo>
                    <a:cubicBezTo>
                      <a:pt x="1860950" y="895828"/>
                      <a:pt x="1583391" y="635000"/>
                      <a:pt x="1248001" y="635000"/>
                    </a:cubicBezTo>
                    <a:close/>
                  </a:path>
                </a:pathLst>
              </a:custGeom>
              <a:solidFill>
                <a:srgbClr val="2BCBBD"/>
              </a:solidFill>
            </p:spPr>
          </p:sp>
          <p:sp>
            <p:nvSpPr>
              <p:cNvPr id="8" name="Freeform 8"/>
              <p:cNvSpPr/>
              <p:nvPr/>
            </p:nvSpPr>
            <p:spPr>
              <a:xfrm>
                <a:off x="-126031" y="43204"/>
                <a:ext cx="1231812" cy="1524234"/>
              </a:xfrm>
              <a:custGeom>
                <a:avLst/>
                <a:gdLst/>
                <a:ahLst/>
                <a:cxnLst/>
                <a:rect l="l" t="t" r="r" b="b"/>
                <a:pathLst>
                  <a:path w="1231812" h="1524234">
                    <a:moveTo>
                      <a:pt x="161353" y="1524233"/>
                    </a:moveTo>
                    <a:cubicBezTo>
                      <a:pt x="0" y="854452"/>
                      <a:pt x="402088" y="178169"/>
                      <a:pt x="1067593" y="0"/>
                    </a:cubicBezTo>
                    <a:lnTo>
                      <a:pt x="1231812" y="613398"/>
                    </a:lnTo>
                    <a:cubicBezTo>
                      <a:pt x="899060" y="702482"/>
                      <a:pt x="698016" y="1040624"/>
                      <a:pt x="778692" y="1375515"/>
                    </a:cubicBezTo>
                    <a:close/>
                  </a:path>
                </a:pathLst>
              </a:custGeom>
              <a:solidFill>
                <a:srgbClr val="00A1B5"/>
              </a:solidFill>
            </p:spPr>
          </p:sp>
          <p:sp>
            <p:nvSpPr>
              <p:cNvPr id="9" name="Freeform 9"/>
              <p:cNvSpPr/>
              <p:nvPr/>
            </p:nvSpPr>
            <p:spPr>
              <a:xfrm>
                <a:off x="880659" y="0"/>
                <a:ext cx="389278" cy="665576"/>
              </a:xfrm>
              <a:custGeom>
                <a:avLst/>
                <a:gdLst/>
                <a:ahLst/>
                <a:cxnLst/>
                <a:rect l="l" t="t" r="r" b="b"/>
                <a:pathLst>
                  <a:path w="389278" h="665576">
                    <a:moveTo>
                      <a:pt x="0" y="61152"/>
                    </a:moveTo>
                    <a:cubicBezTo>
                      <a:pt x="125767" y="20645"/>
                      <a:pt x="257085" y="13"/>
                      <a:pt x="389214" y="0"/>
                    </a:cubicBezTo>
                    <a:lnTo>
                      <a:pt x="389278" y="635000"/>
                    </a:lnTo>
                    <a:cubicBezTo>
                      <a:pt x="323213" y="635007"/>
                      <a:pt x="257554" y="645323"/>
                      <a:pt x="194670" y="665576"/>
                    </a:cubicBezTo>
                    <a:close/>
                  </a:path>
                </a:pathLst>
              </a:custGeom>
              <a:solidFill>
                <a:srgbClr val="0076A4"/>
              </a:solidFill>
            </p:spPr>
          </p:sp>
          <p:sp>
            <p:nvSpPr>
              <p:cNvPr id="10" name="Freeform 10"/>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004D89"/>
              </a:solidFill>
            </p:spPr>
          </p:sp>
        </p:grpSp>
      </p:grpSp>
      <p:graphicFrame>
        <p:nvGraphicFramePr>
          <p:cNvPr id="11" name="Table 11"/>
          <p:cNvGraphicFramePr>
            <a:graphicFrameLocks noGrp="1"/>
          </p:cNvGraphicFramePr>
          <p:nvPr>
            <p:extLst>
              <p:ext uri="{D42A27DB-BD31-4B8C-83A1-F6EECF244321}">
                <p14:modId xmlns:p14="http://schemas.microsoft.com/office/powerpoint/2010/main" val="2925197133"/>
              </p:ext>
            </p:extLst>
          </p:nvPr>
        </p:nvGraphicFramePr>
        <p:xfrm>
          <a:off x="10437183" y="7614309"/>
          <a:ext cx="6822118" cy="1643990"/>
        </p:xfrm>
        <a:graphic>
          <a:graphicData uri="http://schemas.openxmlformats.org/drawingml/2006/table">
            <a:tbl>
              <a:tblPr/>
              <a:tblGrid>
                <a:gridCol w="3658985">
                  <a:extLst>
                    <a:ext uri="{9D8B030D-6E8A-4147-A177-3AD203B41FA5}">
                      <a16:colId xmlns:a16="http://schemas.microsoft.com/office/drawing/2014/main" val="20000"/>
                    </a:ext>
                  </a:extLst>
                </a:gridCol>
                <a:gridCol w="3163133">
                  <a:extLst>
                    <a:ext uri="{9D8B030D-6E8A-4147-A177-3AD203B41FA5}">
                      <a16:colId xmlns:a16="http://schemas.microsoft.com/office/drawing/2014/main" val="20001"/>
                    </a:ext>
                  </a:extLst>
                </a:gridCol>
              </a:tblGrid>
              <a:tr h="829633">
                <a:tc>
                  <a:txBody>
                    <a:bodyPr/>
                    <a:lstStyle/>
                    <a:p>
                      <a:pPr algn="l">
                        <a:defRPr/>
                      </a:pPr>
                      <a:r>
                        <a:rPr lang="en-US" sz="1799">
                          <a:solidFill>
                            <a:srgbClr val="000000"/>
                          </a:solidFill>
                          <a:latin typeface="Open Sans Bold"/>
                        </a:rPr>
                        <a:t>Borrowing Inflows</a:t>
                      </a:r>
                      <a:endParaRPr lang="en-US" sz="1100"/>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14357">
                <a:tc>
                  <a:txBody>
                    <a:bodyPr/>
                    <a:lstStyle/>
                    <a:p>
                      <a:pPr algn="l">
                        <a:defRPr/>
                      </a:pPr>
                      <a:r>
                        <a:rPr lang="en-US" sz="1799">
                          <a:solidFill>
                            <a:srgbClr val="000000"/>
                          </a:solidFill>
                          <a:latin typeface="Open Sans Bold"/>
                        </a:rPr>
                        <a:t>Other Inflows</a:t>
                      </a:r>
                      <a:endParaRPr lang="en-US" sz="1100"/>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2"/>
          <p:cNvPicPr>
            <a:picLocks noChangeAspect="1"/>
          </p:cNvPicPr>
          <p:nvPr/>
        </p:nvPicPr>
        <p:blipFill>
          <a:blip r:embed="rId2"/>
          <a:srcRect l="33580" t="8423" r="30298" b="13995"/>
          <a:stretch>
            <a:fillRect/>
          </a:stretch>
        </p:blipFill>
        <p:spPr>
          <a:xfrm>
            <a:off x="1028700" y="2788403"/>
            <a:ext cx="1199705" cy="1679587"/>
          </a:xfrm>
          <a:prstGeom prst="rect">
            <a:avLst/>
          </a:prstGeom>
        </p:spPr>
      </p:pic>
      <p:pic>
        <p:nvPicPr>
          <p:cNvPr id="13" name="Picture 13"/>
          <p:cNvPicPr>
            <a:picLocks noChangeAspect="1"/>
          </p:cNvPicPr>
          <p:nvPr/>
        </p:nvPicPr>
        <p:blipFill>
          <a:blip r:embed="rId3"/>
          <a:srcRect l="21975" t="498" r="18688" b="4725"/>
          <a:stretch>
            <a:fillRect/>
          </a:stretch>
        </p:blipFill>
        <p:spPr>
          <a:xfrm>
            <a:off x="2890088" y="3037431"/>
            <a:ext cx="1481049" cy="1430559"/>
          </a:xfrm>
          <a:prstGeom prst="rect">
            <a:avLst/>
          </a:prstGeom>
        </p:spPr>
      </p:pic>
      <p:pic>
        <p:nvPicPr>
          <p:cNvPr id="14" name="Picture 14"/>
          <p:cNvPicPr>
            <a:picLocks noChangeAspect="1"/>
          </p:cNvPicPr>
          <p:nvPr/>
        </p:nvPicPr>
        <p:blipFill>
          <a:blip r:embed="rId4"/>
          <a:srcRect l="23273" t="23688" r="23648" b="24103"/>
          <a:stretch>
            <a:fillRect/>
          </a:stretch>
        </p:blipFill>
        <p:spPr>
          <a:xfrm>
            <a:off x="5177401" y="3268285"/>
            <a:ext cx="1219700" cy="1199705"/>
          </a:xfrm>
          <a:prstGeom prst="rect">
            <a:avLst/>
          </a:prstGeom>
        </p:spPr>
      </p:pic>
      <p:pic>
        <p:nvPicPr>
          <p:cNvPr id="15" name="Picture 15"/>
          <p:cNvPicPr>
            <a:picLocks noChangeAspect="1"/>
          </p:cNvPicPr>
          <p:nvPr/>
        </p:nvPicPr>
        <p:blipFill>
          <a:blip r:embed="rId5"/>
          <a:srcRect/>
          <a:stretch>
            <a:fillRect/>
          </a:stretch>
        </p:blipFill>
        <p:spPr>
          <a:xfrm>
            <a:off x="7054325" y="3970956"/>
            <a:ext cx="1996775" cy="408940"/>
          </a:xfrm>
          <a:prstGeom prst="rect">
            <a:avLst/>
          </a:prstGeom>
        </p:spPr>
      </p:pic>
      <p:pic>
        <p:nvPicPr>
          <p:cNvPr id="16" name="Picture 16"/>
          <p:cNvPicPr>
            <a:picLocks noChangeAspect="1"/>
          </p:cNvPicPr>
          <p:nvPr/>
        </p:nvPicPr>
        <p:blipFill>
          <a:blip r:embed="rId6"/>
          <a:srcRect l="30821" t="31644" r="28045" b="39042"/>
          <a:stretch>
            <a:fillRect/>
          </a:stretch>
        </p:blipFill>
        <p:spPr>
          <a:xfrm>
            <a:off x="943611" y="5769322"/>
            <a:ext cx="1449306" cy="1032839"/>
          </a:xfrm>
          <a:prstGeom prst="rect">
            <a:avLst/>
          </a:prstGeom>
        </p:spPr>
      </p:pic>
      <p:pic>
        <p:nvPicPr>
          <p:cNvPr id="17" name="Picture 17"/>
          <p:cNvPicPr>
            <a:picLocks noChangeAspect="1"/>
          </p:cNvPicPr>
          <p:nvPr/>
        </p:nvPicPr>
        <p:blipFill>
          <a:blip r:embed="rId7"/>
          <a:srcRect l="1481" b="14105"/>
          <a:stretch>
            <a:fillRect/>
          </a:stretch>
        </p:blipFill>
        <p:spPr>
          <a:xfrm>
            <a:off x="2786549" y="5713883"/>
            <a:ext cx="1688127" cy="1059703"/>
          </a:xfrm>
          <a:prstGeom prst="rect">
            <a:avLst/>
          </a:prstGeom>
        </p:spPr>
      </p:pic>
      <p:pic>
        <p:nvPicPr>
          <p:cNvPr id="18" name="Picture 18"/>
          <p:cNvPicPr>
            <a:picLocks noChangeAspect="1"/>
          </p:cNvPicPr>
          <p:nvPr/>
        </p:nvPicPr>
        <p:blipFill>
          <a:blip r:embed="rId8"/>
          <a:srcRect t="37536" b="39109"/>
          <a:stretch>
            <a:fillRect/>
          </a:stretch>
        </p:blipFill>
        <p:spPr>
          <a:xfrm>
            <a:off x="5177401" y="6065826"/>
            <a:ext cx="3030509" cy="707759"/>
          </a:xfrm>
          <a:prstGeom prst="rect">
            <a:avLst/>
          </a:prstGeom>
        </p:spPr>
      </p:pic>
      <p:pic>
        <p:nvPicPr>
          <p:cNvPr id="19" name="Picture 19"/>
          <p:cNvPicPr>
            <a:picLocks noChangeAspect="1"/>
          </p:cNvPicPr>
          <p:nvPr/>
        </p:nvPicPr>
        <p:blipFill>
          <a:blip r:embed="rId9"/>
          <a:srcRect l="14571" t="20801" r="13610" b="24960"/>
          <a:stretch>
            <a:fillRect/>
          </a:stretch>
        </p:blipFill>
        <p:spPr>
          <a:xfrm>
            <a:off x="1106987" y="7855348"/>
            <a:ext cx="1346451" cy="1016851"/>
          </a:xfrm>
          <a:prstGeom prst="rect">
            <a:avLst/>
          </a:prstGeom>
        </p:spPr>
      </p:pic>
      <p:pic>
        <p:nvPicPr>
          <p:cNvPr id="20" name="Picture 20"/>
          <p:cNvPicPr>
            <a:picLocks noChangeAspect="1"/>
          </p:cNvPicPr>
          <p:nvPr/>
        </p:nvPicPr>
        <p:blipFill>
          <a:blip r:embed="rId10"/>
          <a:srcRect/>
          <a:stretch>
            <a:fillRect/>
          </a:stretch>
        </p:blipFill>
        <p:spPr>
          <a:xfrm>
            <a:off x="3059811" y="7675460"/>
            <a:ext cx="1225314" cy="1225314"/>
          </a:xfrm>
          <a:prstGeom prst="rect">
            <a:avLst/>
          </a:prstGeom>
        </p:spPr>
      </p:pic>
      <p:pic>
        <p:nvPicPr>
          <p:cNvPr id="21" name="Picture 21"/>
          <p:cNvPicPr>
            <a:picLocks noChangeAspect="1"/>
          </p:cNvPicPr>
          <p:nvPr/>
        </p:nvPicPr>
        <p:blipFill>
          <a:blip r:embed="rId11"/>
          <a:srcRect l="19504" t="18764" r="17321" b="18060"/>
          <a:stretch>
            <a:fillRect/>
          </a:stretch>
        </p:blipFill>
        <p:spPr>
          <a:xfrm>
            <a:off x="5237659" y="7755531"/>
            <a:ext cx="1090679" cy="1090679"/>
          </a:xfrm>
          <a:prstGeom prst="rect">
            <a:avLst/>
          </a:prstGeom>
        </p:spPr>
      </p:pic>
      <p:sp>
        <p:nvSpPr>
          <p:cNvPr id="22" name="TextBox 22"/>
          <p:cNvSpPr txBox="1"/>
          <p:nvPr/>
        </p:nvSpPr>
        <p:spPr>
          <a:xfrm>
            <a:off x="10393142" y="942975"/>
            <a:ext cx="6226940" cy="755015"/>
          </a:xfrm>
          <a:prstGeom prst="rect">
            <a:avLst/>
          </a:prstGeom>
        </p:spPr>
        <p:txBody>
          <a:bodyPr lIns="0" tIns="0" rIns="0" bIns="0" rtlCol="0" anchor="t">
            <a:spAutoFit/>
          </a:bodyPr>
          <a:lstStyle/>
          <a:p>
            <a:pPr>
              <a:lnSpc>
                <a:spcPts val="6160"/>
              </a:lnSpc>
              <a:spcBef>
                <a:spcPct val="0"/>
              </a:spcBef>
            </a:pPr>
            <a:r>
              <a:rPr lang="en-US" sz="4400">
                <a:solidFill>
                  <a:srgbClr val="000000"/>
                </a:solidFill>
                <a:latin typeface="Open Sans Bold"/>
              </a:rPr>
              <a:t>Government Revenue</a:t>
            </a:r>
          </a:p>
        </p:txBody>
      </p:sp>
      <p:sp>
        <p:nvSpPr>
          <p:cNvPr id="23" name="TextBox 23"/>
          <p:cNvSpPr txBox="1"/>
          <p:nvPr/>
        </p:nvSpPr>
        <p:spPr>
          <a:xfrm>
            <a:off x="11063701" y="3808078"/>
            <a:ext cx="610129" cy="297180"/>
          </a:xfrm>
          <a:prstGeom prst="rect">
            <a:avLst/>
          </a:prstGeom>
        </p:spPr>
        <p:txBody>
          <a:bodyPr lIns="0" tIns="0" rIns="0" bIns="0" rtlCol="0" anchor="t">
            <a:spAutoFit/>
          </a:bodyPr>
          <a:lstStyle/>
          <a:p>
            <a:pPr algn="ctr">
              <a:lnSpc>
                <a:spcPts val="2519"/>
              </a:lnSpc>
              <a:spcBef>
                <a:spcPct val="0"/>
              </a:spcBef>
            </a:pPr>
            <a:r>
              <a:rPr lang="en-US" sz="1750">
                <a:solidFill>
                  <a:srgbClr val="050551"/>
                </a:solidFill>
                <a:latin typeface="Open Sans Bold"/>
              </a:rPr>
              <a:t>358M</a:t>
            </a:r>
            <a:endParaRPr lang="en-US"/>
          </a:p>
        </p:txBody>
      </p:sp>
      <p:sp>
        <p:nvSpPr>
          <p:cNvPr id="24" name="TextBox 24"/>
          <p:cNvSpPr txBox="1"/>
          <p:nvPr/>
        </p:nvSpPr>
        <p:spPr>
          <a:xfrm>
            <a:off x="15325367" y="5991301"/>
            <a:ext cx="881486" cy="298351"/>
          </a:xfrm>
          <a:prstGeom prst="rect">
            <a:avLst/>
          </a:prstGeom>
        </p:spPr>
        <p:txBody>
          <a:bodyPr wrap="square" lIns="0" tIns="0" rIns="0" bIns="0" rtlCol="0" anchor="t">
            <a:spAutoFit/>
          </a:bodyPr>
          <a:lstStyle/>
          <a:p>
            <a:pPr algn="ctr">
              <a:lnSpc>
                <a:spcPts val="2519"/>
              </a:lnSpc>
              <a:spcBef>
                <a:spcPct val="0"/>
              </a:spcBef>
            </a:pPr>
            <a:r>
              <a:rPr lang="en-US" sz="1750">
                <a:solidFill>
                  <a:srgbClr val="050551"/>
                </a:solidFill>
                <a:latin typeface="Open Sans Bold"/>
                <a:ea typeface="Open Sans Bold"/>
                <a:cs typeface="Open Sans Bold"/>
              </a:rPr>
              <a:t>1,071M</a:t>
            </a:r>
          </a:p>
        </p:txBody>
      </p:sp>
      <p:sp>
        <p:nvSpPr>
          <p:cNvPr id="25" name="TextBox 25"/>
          <p:cNvSpPr txBox="1"/>
          <p:nvPr/>
        </p:nvSpPr>
        <p:spPr>
          <a:xfrm>
            <a:off x="13163447" y="2759828"/>
            <a:ext cx="610129" cy="297180"/>
          </a:xfrm>
          <a:prstGeom prst="rect">
            <a:avLst/>
          </a:prstGeom>
        </p:spPr>
        <p:txBody>
          <a:bodyPr lIns="0" tIns="0" rIns="0" bIns="0" rtlCol="0" anchor="t">
            <a:spAutoFit/>
          </a:bodyPr>
          <a:lstStyle/>
          <a:p>
            <a:pPr algn="ctr">
              <a:lnSpc>
                <a:spcPts val="2519"/>
              </a:lnSpc>
              <a:spcBef>
                <a:spcPct val="0"/>
              </a:spcBef>
            </a:pPr>
            <a:r>
              <a:rPr lang="en-US" sz="1750">
                <a:solidFill>
                  <a:srgbClr val="050551"/>
                </a:solidFill>
                <a:latin typeface="Open Sans Bold"/>
              </a:rPr>
              <a:t>75M</a:t>
            </a:r>
            <a:endParaRPr lang="en-US"/>
          </a:p>
        </p:txBody>
      </p:sp>
      <p:sp>
        <p:nvSpPr>
          <p:cNvPr id="26" name="TextBox 26"/>
          <p:cNvSpPr txBox="1"/>
          <p:nvPr/>
        </p:nvSpPr>
        <p:spPr>
          <a:xfrm>
            <a:off x="10393142" y="1799507"/>
            <a:ext cx="2683091" cy="383888"/>
          </a:xfrm>
          <a:prstGeom prst="rect">
            <a:avLst/>
          </a:prstGeom>
        </p:spPr>
        <p:txBody>
          <a:bodyPr wrap="square" lIns="0" tIns="0" rIns="0" bIns="0" rtlCol="0" anchor="t">
            <a:spAutoFit/>
          </a:bodyPr>
          <a:lstStyle/>
          <a:p>
            <a:pPr>
              <a:lnSpc>
                <a:spcPts val="3219"/>
              </a:lnSpc>
              <a:spcBef>
                <a:spcPct val="0"/>
              </a:spcBef>
            </a:pPr>
            <a:r>
              <a:rPr lang="en-US" sz="2250">
                <a:solidFill>
                  <a:srgbClr val="050551"/>
                </a:solidFill>
                <a:latin typeface="Open Sans Bold"/>
              </a:rPr>
              <a:t>2019 – USD 1,507M</a:t>
            </a:r>
            <a:endParaRPr lang="en-US" sz="2299">
              <a:solidFill>
                <a:srgbClr val="050551"/>
              </a:solidFill>
              <a:latin typeface="Open Sans Bold"/>
            </a:endParaRPr>
          </a:p>
        </p:txBody>
      </p:sp>
      <p:sp>
        <p:nvSpPr>
          <p:cNvPr id="27" name="TextBox 27"/>
          <p:cNvSpPr txBox="1"/>
          <p:nvPr/>
        </p:nvSpPr>
        <p:spPr>
          <a:xfrm>
            <a:off x="1028700" y="942975"/>
            <a:ext cx="6226940" cy="755015"/>
          </a:xfrm>
          <a:prstGeom prst="rect">
            <a:avLst/>
          </a:prstGeom>
        </p:spPr>
        <p:txBody>
          <a:bodyPr lIns="0" tIns="0" rIns="0" bIns="0" rtlCol="0" anchor="t">
            <a:spAutoFit/>
          </a:bodyPr>
          <a:lstStyle/>
          <a:p>
            <a:pPr>
              <a:lnSpc>
                <a:spcPts val="6160"/>
              </a:lnSpc>
              <a:spcBef>
                <a:spcPct val="0"/>
              </a:spcBef>
            </a:pPr>
            <a:r>
              <a:rPr lang="en-US" sz="4400">
                <a:solidFill>
                  <a:srgbClr val="000000"/>
                </a:solidFill>
                <a:latin typeface="Open Sans Bold"/>
              </a:rPr>
              <a:t>Revenue of PLCs</a:t>
            </a:r>
          </a:p>
        </p:txBody>
      </p:sp>
      <p:sp>
        <p:nvSpPr>
          <p:cNvPr id="28" name="TextBox 28"/>
          <p:cNvSpPr txBox="1"/>
          <p:nvPr/>
        </p:nvSpPr>
        <p:spPr>
          <a:xfrm>
            <a:off x="14436846" y="7891003"/>
            <a:ext cx="1764719" cy="297180"/>
          </a:xfrm>
          <a:prstGeom prst="rect">
            <a:avLst/>
          </a:prstGeom>
        </p:spPr>
        <p:txBody>
          <a:bodyPr lIns="0" tIns="0" rIns="0" bIns="0" rtlCol="0" anchor="t">
            <a:spAutoFit/>
          </a:bodyPr>
          <a:lstStyle/>
          <a:p>
            <a:pPr>
              <a:lnSpc>
                <a:spcPts val="2519"/>
              </a:lnSpc>
              <a:spcBef>
                <a:spcPct val="0"/>
              </a:spcBef>
            </a:pPr>
            <a:r>
              <a:rPr lang="en-US" sz="1750">
                <a:solidFill>
                  <a:srgbClr val="050551"/>
                </a:solidFill>
                <a:latin typeface="Open Sans Bold"/>
              </a:rPr>
              <a:t>USD 330M</a:t>
            </a:r>
            <a:endParaRPr lang="en-US" sz="1799">
              <a:solidFill>
                <a:srgbClr val="050551"/>
              </a:solidFill>
              <a:latin typeface="Open Sans Bold"/>
            </a:endParaRPr>
          </a:p>
        </p:txBody>
      </p:sp>
      <p:sp>
        <p:nvSpPr>
          <p:cNvPr id="29" name="TextBox 29"/>
          <p:cNvSpPr txBox="1"/>
          <p:nvPr/>
        </p:nvSpPr>
        <p:spPr>
          <a:xfrm>
            <a:off x="14436846" y="8683245"/>
            <a:ext cx="1764719" cy="297180"/>
          </a:xfrm>
          <a:prstGeom prst="rect">
            <a:avLst/>
          </a:prstGeom>
        </p:spPr>
        <p:txBody>
          <a:bodyPr lIns="0" tIns="0" rIns="0" bIns="0" rtlCol="0" anchor="t">
            <a:spAutoFit/>
          </a:bodyPr>
          <a:lstStyle/>
          <a:p>
            <a:pPr>
              <a:lnSpc>
                <a:spcPts val="2519"/>
              </a:lnSpc>
              <a:spcBef>
                <a:spcPct val="0"/>
              </a:spcBef>
            </a:pPr>
            <a:r>
              <a:rPr lang="en-US" sz="1750">
                <a:solidFill>
                  <a:srgbClr val="050551"/>
                </a:solidFill>
                <a:latin typeface="Open Sans Bold"/>
              </a:rPr>
              <a:t>USD 231M</a:t>
            </a:r>
            <a:endParaRPr lang="en-US"/>
          </a:p>
        </p:txBody>
      </p:sp>
      <p:sp>
        <p:nvSpPr>
          <p:cNvPr id="30" name="TextBox 30"/>
          <p:cNvSpPr txBox="1"/>
          <p:nvPr/>
        </p:nvSpPr>
        <p:spPr>
          <a:xfrm>
            <a:off x="1038225" y="1799507"/>
            <a:ext cx="3079022" cy="383888"/>
          </a:xfrm>
          <a:prstGeom prst="rect">
            <a:avLst/>
          </a:prstGeom>
        </p:spPr>
        <p:txBody>
          <a:bodyPr wrap="square" lIns="0" tIns="0" rIns="0" bIns="0" rtlCol="0" anchor="t">
            <a:spAutoFit/>
          </a:bodyPr>
          <a:lstStyle/>
          <a:p>
            <a:pPr>
              <a:lnSpc>
                <a:spcPts val="3219"/>
              </a:lnSpc>
              <a:spcBef>
                <a:spcPct val="0"/>
              </a:spcBef>
            </a:pPr>
            <a:r>
              <a:rPr lang="en-US" sz="2250">
                <a:solidFill>
                  <a:srgbClr val="050551"/>
                </a:solidFill>
                <a:latin typeface="Open Sans Bold"/>
              </a:rPr>
              <a:t>2019 – USD 1,324M</a:t>
            </a:r>
            <a:endParaRPr lang="en-US" sz="2299">
              <a:solidFill>
                <a:srgbClr val="050551"/>
              </a:solidFill>
              <a:latin typeface="Open Sans Bold"/>
            </a:endParaRPr>
          </a:p>
        </p:txBody>
      </p:sp>
      <p:sp>
        <p:nvSpPr>
          <p:cNvPr id="31" name="TextBox 31"/>
          <p:cNvSpPr txBox="1"/>
          <p:nvPr/>
        </p:nvSpPr>
        <p:spPr>
          <a:xfrm>
            <a:off x="1038225" y="4591815"/>
            <a:ext cx="1260078" cy="297180"/>
          </a:xfrm>
          <a:prstGeom prst="rect">
            <a:avLst/>
          </a:prstGeom>
        </p:spPr>
        <p:txBody>
          <a:bodyPr lIns="0" tIns="0" rIns="0" bIns="0" rtlCol="0" anchor="t">
            <a:spAutoFit/>
          </a:bodyPr>
          <a:lstStyle/>
          <a:p>
            <a:pPr algn="ctr">
              <a:lnSpc>
                <a:spcPts val="2519"/>
              </a:lnSpc>
              <a:spcBef>
                <a:spcPct val="0"/>
              </a:spcBef>
            </a:pPr>
            <a:r>
              <a:rPr lang="en-US" sz="1750">
                <a:solidFill>
                  <a:srgbClr val="050551"/>
                </a:solidFill>
                <a:latin typeface="Open Sans Bold"/>
              </a:rPr>
              <a:t>707M</a:t>
            </a:r>
            <a:endParaRPr lang="en-US"/>
          </a:p>
        </p:txBody>
      </p:sp>
      <p:sp>
        <p:nvSpPr>
          <p:cNvPr id="32" name="TextBox 32"/>
          <p:cNvSpPr txBox="1"/>
          <p:nvPr/>
        </p:nvSpPr>
        <p:spPr>
          <a:xfrm>
            <a:off x="3036094" y="4591815"/>
            <a:ext cx="1189038" cy="297180"/>
          </a:xfrm>
          <a:prstGeom prst="rect">
            <a:avLst/>
          </a:prstGeom>
        </p:spPr>
        <p:txBody>
          <a:bodyPr lIns="0" tIns="0" rIns="0" bIns="0" rtlCol="0" anchor="t">
            <a:spAutoFit/>
          </a:bodyPr>
          <a:lstStyle/>
          <a:p>
            <a:pPr algn="ctr">
              <a:lnSpc>
                <a:spcPts val="2519"/>
              </a:lnSpc>
              <a:spcBef>
                <a:spcPct val="0"/>
              </a:spcBef>
            </a:pPr>
            <a:r>
              <a:rPr lang="en-US" sz="1750">
                <a:solidFill>
                  <a:srgbClr val="050551"/>
                </a:solidFill>
                <a:latin typeface="Open Sans Bold"/>
              </a:rPr>
              <a:t>185M</a:t>
            </a:r>
            <a:endParaRPr lang="en-US"/>
          </a:p>
        </p:txBody>
      </p:sp>
      <p:sp>
        <p:nvSpPr>
          <p:cNvPr id="33" name="TextBox 33"/>
          <p:cNvSpPr txBox="1"/>
          <p:nvPr/>
        </p:nvSpPr>
        <p:spPr>
          <a:xfrm>
            <a:off x="5139301" y="4591815"/>
            <a:ext cx="1189038" cy="297180"/>
          </a:xfrm>
          <a:prstGeom prst="rect">
            <a:avLst/>
          </a:prstGeom>
        </p:spPr>
        <p:txBody>
          <a:bodyPr lIns="0" tIns="0" rIns="0" bIns="0" rtlCol="0" anchor="t">
            <a:spAutoFit/>
          </a:bodyPr>
          <a:lstStyle/>
          <a:p>
            <a:pPr algn="ctr">
              <a:lnSpc>
                <a:spcPts val="2519"/>
              </a:lnSpc>
              <a:spcBef>
                <a:spcPct val="0"/>
              </a:spcBef>
            </a:pPr>
            <a:r>
              <a:rPr lang="en-US" sz="1750">
                <a:solidFill>
                  <a:srgbClr val="050551"/>
                </a:solidFill>
                <a:latin typeface="Open Sans Bold"/>
              </a:rPr>
              <a:t>179M</a:t>
            </a:r>
            <a:endParaRPr lang="en-US"/>
          </a:p>
        </p:txBody>
      </p:sp>
      <p:sp>
        <p:nvSpPr>
          <p:cNvPr id="34" name="TextBox 34"/>
          <p:cNvSpPr txBox="1"/>
          <p:nvPr/>
        </p:nvSpPr>
        <p:spPr>
          <a:xfrm>
            <a:off x="7061763" y="4591815"/>
            <a:ext cx="1189038" cy="297180"/>
          </a:xfrm>
          <a:prstGeom prst="rect">
            <a:avLst/>
          </a:prstGeom>
        </p:spPr>
        <p:txBody>
          <a:bodyPr lIns="0" tIns="0" rIns="0" bIns="0" rtlCol="0" anchor="t">
            <a:spAutoFit/>
          </a:bodyPr>
          <a:lstStyle/>
          <a:p>
            <a:pPr algn="ctr">
              <a:lnSpc>
                <a:spcPts val="2519"/>
              </a:lnSpc>
              <a:spcBef>
                <a:spcPct val="0"/>
              </a:spcBef>
            </a:pPr>
            <a:r>
              <a:rPr lang="en-US" sz="1750">
                <a:solidFill>
                  <a:srgbClr val="050551"/>
                </a:solidFill>
                <a:latin typeface="Open Sans Bold"/>
              </a:rPr>
              <a:t>132M</a:t>
            </a:r>
            <a:endParaRPr lang="en-US"/>
          </a:p>
        </p:txBody>
      </p:sp>
      <p:sp>
        <p:nvSpPr>
          <p:cNvPr id="35" name="TextBox 35"/>
          <p:cNvSpPr txBox="1"/>
          <p:nvPr/>
        </p:nvSpPr>
        <p:spPr>
          <a:xfrm>
            <a:off x="1038225" y="6925986"/>
            <a:ext cx="992320" cy="297180"/>
          </a:xfrm>
          <a:prstGeom prst="rect">
            <a:avLst/>
          </a:prstGeom>
        </p:spPr>
        <p:txBody>
          <a:bodyPr lIns="0" tIns="0" rIns="0" bIns="0" rtlCol="0" anchor="t">
            <a:spAutoFit/>
          </a:bodyPr>
          <a:lstStyle/>
          <a:p>
            <a:pPr algn="ctr">
              <a:lnSpc>
                <a:spcPts val="2519"/>
              </a:lnSpc>
              <a:spcBef>
                <a:spcPct val="0"/>
              </a:spcBef>
            </a:pPr>
            <a:r>
              <a:rPr lang="en-US" sz="1750">
                <a:solidFill>
                  <a:srgbClr val="050551"/>
                </a:solidFill>
                <a:latin typeface="Open Sans Bold"/>
              </a:rPr>
              <a:t>13M</a:t>
            </a:r>
            <a:endParaRPr lang="en-US"/>
          </a:p>
        </p:txBody>
      </p:sp>
      <p:sp>
        <p:nvSpPr>
          <p:cNvPr id="36" name="TextBox 36"/>
          <p:cNvSpPr txBox="1"/>
          <p:nvPr/>
        </p:nvSpPr>
        <p:spPr>
          <a:xfrm>
            <a:off x="3124927" y="6925986"/>
            <a:ext cx="992320" cy="297180"/>
          </a:xfrm>
          <a:prstGeom prst="rect">
            <a:avLst/>
          </a:prstGeom>
        </p:spPr>
        <p:txBody>
          <a:bodyPr lIns="0" tIns="0" rIns="0" bIns="0" rtlCol="0" anchor="t">
            <a:spAutoFit/>
          </a:bodyPr>
          <a:lstStyle/>
          <a:p>
            <a:pPr algn="ctr">
              <a:lnSpc>
                <a:spcPts val="2519"/>
              </a:lnSpc>
              <a:spcBef>
                <a:spcPct val="0"/>
              </a:spcBef>
            </a:pPr>
            <a:r>
              <a:rPr lang="en-US" sz="1750">
                <a:solidFill>
                  <a:srgbClr val="050551"/>
                </a:solidFill>
                <a:latin typeface="Open Sans Bold"/>
              </a:rPr>
              <a:t>10M</a:t>
            </a:r>
            <a:endParaRPr lang="en-US"/>
          </a:p>
        </p:txBody>
      </p:sp>
      <p:sp>
        <p:nvSpPr>
          <p:cNvPr id="37" name="TextBox 37"/>
          <p:cNvSpPr txBox="1"/>
          <p:nvPr/>
        </p:nvSpPr>
        <p:spPr>
          <a:xfrm>
            <a:off x="5237659" y="6925986"/>
            <a:ext cx="992320" cy="297180"/>
          </a:xfrm>
          <a:prstGeom prst="rect">
            <a:avLst/>
          </a:prstGeom>
        </p:spPr>
        <p:txBody>
          <a:bodyPr lIns="0" tIns="0" rIns="0" bIns="0" rtlCol="0" anchor="t">
            <a:spAutoFit/>
          </a:bodyPr>
          <a:lstStyle/>
          <a:p>
            <a:pPr algn="ctr">
              <a:lnSpc>
                <a:spcPts val="2519"/>
              </a:lnSpc>
              <a:spcBef>
                <a:spcPct val="0"/>
              </a:spcBef>
            </a:pPr>
            <a:r>
              <a:rPr lang="en-US" sz="1750">
                <a:solidFill>
                  <a:srgbClr val="050551"/>
                </a:solidFill>
                <a:latin typeface="Open Sans Bold"/>
              </a:rPr>
              <a:t>9M</a:t>
            </a:r>
            <a:endParaRPr lang="en-US"/>
          </a:p>
        </p:txBody>
      </p:sp>
      <p:sp>
        <p:nvSpPr>
          <p:cNvPr id="38" name="TextBox 38"/>
          <p:cNvSpPr txBox="1"/>
          <p:nvPr/>
        </p:nvSpPr>
        <p:spPr>
          <a:xfrm>
            <a:off x="1142508" y="8961120"/>
            <a:ext cx="1189038" cy="297180"/>
          </a:xfrm>
          <a:prstGeom prst="rect">
            <a:avLst/>
          </a:prstGeom>
        </p:spPr>
        <p:txBody>
          <a:bodyPr lIns="0" tIns="0" rIns="0" bIns="0" rtlCol="0" anchor="t">
            <a:spAutoFit/>
          </a:bodyPr>
          <a:lstStyle/>
          <a:p>
            <a:pPr algn="ctr">
              <a:lnSpc>
                <a:spcPts val="2519"/>
              </a:lnSpc>
              <a:spcBef>
                <a:spcPct val="0"/>
              </a:spcBef>
            </a:pPr>
            <a:r>
              <a:rPr lang="en-US" sz="1750">
                <a:solidFill>
                  <a:srgbClr val="050551"/>
                </a:solidFill>
                <a:latin typeface="Open Sans Bold"/>
              </a:rPr>
              <a:t>75M</a:t>
            </a:r>
            <a:endParaRPr lang="en-US"/>
          </a:p>
        </p:txBody>
      </p:sp>
      <p:sp>
        <p:nvSpPr>
          <p:cNvPr id="39" name="TextBox 39"/>
          <p:cNvSpPr txBox="1"/>
          <p:nvPr/>
        </p:nvSpPr>
        <p:spPr>
          <a:xfrm>
            <a:off x="3203215" y="8961120"/>
            <a:ext cx="992320" cy="297180"/>
          </a:xfrm>
          <a:prstGeom prst="rect">
            <a:avLst/>
          </a:prstGeom>
        </p:spPr>
        <p:txBody>
          <a:bodyPr lIns="0" tIns="0" rIns="0" bIns="0" rtlCol="0" anchor="t">
            <a:spAutoFit/>
          </a:bodyPr>
          <a:lstStyle/>
          <a:p>
            <a:pPr algn="ctr">
              <a:lnSpc>
                <a:spcPts val="2519"/>
              </a:lnSpc>
              <a:spcBef>
                <a:spcPct val="0"/>
              </a:spcBef>
            </a:pPr>
            <a:r>
              <a:rPr lang="en-US" sz="1750">
                <a:solidFill>
                  <a:srgbClr val="050551"/>
                </a:solidFill>
                <a:latin typeface="Open Sans Bold"/>
              </a:rPr>
              <a:t>9M</a:t>
            </a:r>
            <a:endParaRPr lang="en-US"/>
          </a:p>
        </p:txBody>
      </p:sp>
      <p:sp>
        <p:nvSpPr>
          <p:cNvPr id="40" name="TextBox 40"/>
          <p:cNvSpPr txBox="1"/>
          <p:nvPr/>
        </p:nvSpPr>
        <p:spPr>
          <a:xfrm>
            <a:off x="5371642" y="8961120"/>
            <a:ext cx="861880" cy="297180"/>
          </a:xfrm>
          <a:prstGeom prst="rect">
            <a:avLst/>
          </a:prstGeom>
        </p:spPr>
        <p:txBody>
          <a:bodyPr lIns="0" tIns="0" rIns="0" bIns="0" rtlCol="0" anchor="t">
            <a:spAutoFit/>
          </a:bodyPr>
          <a:lstStyle/>
          <a:p>
            <a:pPr algn="ctr">
              <a:lnSpc>
                <a:spcPts val="2519"/>
              </a:lnSpc>
              <a:spcBef>
                <a:spcPct val="0"/>
              </a:spcBef>
            </a:pPr>
            <a:r>
              <a:rPr lang="en-US" sz="1750">
                <a:solidFill>
                  <a:srgbClr val="050551"/>
                </a:solidFill>
                <a:latin typeface="Open Sans Bold"/>
              </a:rPr>
              <a:t>4M</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351" b="4182"/>
          <a:stretch>
            <a:fillRect/>
          </a:stretch>
        </p:blipFill>
        <p:spPr>
          <a:xfrm>
            <a:off x="-135330" y="3250911"/>
            <a:ext cx="13799839" cy="663626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9164" y="5836405"/>
            <a:ext cx="2141775" cy="1060179"/>
          </a:xfrm>
          <a:prstGeom prst="rect">
            <a:avLst/>
          </a:prstGeom>
        </p:spPr>
      </p:pic>
      <p:pic>
        <p:nvPicPr>
          <p:cNvPr id="4" name="Picture 4"/>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351" r="63264" b="4182"/>
          <a:stretch/>
        </p:blipFill>
        <p:spPr>
          <a:xfrm>
            <a:off x="13248246" y="399827"/>
            <a:ext cx="5069544" cy="6636263"/>
          </a:xfrm>
          <a:prstGeom prst="rect">
            <a:avLst/>
          </a:prstGeom>
        </p:spPr>
      </p:pic>
      <p:grpSp>
        <p:nvGrpSpPr>
          <p:cNvPr id="5" name="Group 5"/>
          <p:cNvGrpSpPr/>
          <p:nvPr/>
        </p:nvGrpSpPr>
        <p:grpSpPr>
          <a:xfrm>
            <a:off x="990600" y="6084111"/>
            <a:ext cx="693396" cy="693396"/>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CBBD"/>
            </a:solidFill>
          </p:spPr>
        </p:sp>
      </p:grpSp>
      <p:sp>
        <p:nvSpPr>
          <p:cNvPr id="7" name="AutoShape 7"/>
          <p:cNvSpPr/>
          <p:nvPr/>
        </p:nvSpPr>
        <p:spPr>
          <a:xfrm rot="5400000">
            <a:off x="356490" y="7677352"/>
            <a:ext cx="1961616" cy="0"/>
          </a:xfrm>
          <a:prstGeom prst="line">
            <a:avLst/>
          </a:prstGeom>
          <a:ln w="28575" cap="rnd">
            <a:solidFill>
              <a:srgbClr val="2BCBBD"/>
            </a:solidFill>
            <a:prstDash val="solid"/>
            <a:headEnd type="none" w="sm" len="sm"/>
            <a:tailEnd type="oval" w="lg" len="lg"/>
          </a:ln>
        </p:spPr>
      </p:sp>
      <p:grpSp>
        <p:nvGrpSpPr>
          <p:cNvPr id="8" name="Group 8"/>
          <p:cNvGrpSpPr/>
          <p:nvPr/>
        </p:nvGrpSpPr>
        <p:grpSpPr>
          <a:xfrm>
            <a:off x="7273963" y="5417311"/>
            <a:ext cx="693396" cy="693396"/>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CBBD"/>
            </a:solidFill>
          </p:spPr>
        </p:sp>
      </p:grpSp>
      <p:sp>
        <p:nvSpPr>
          <p:cNvPr id="10" name="AutoShape 10"/>
          <p:cNvSpPr/>
          <p:nvPr/>
        </p:nvSpPr>
        <p:spPr>
          <a:xfrm rot="5400000">
            <a:off x="6866802" y="4668215"/>
            <a:ext cx="1507717" cy="0"/>
          </a:xfrm>
          <a:prstGeom prst="line">
            <a:avLst/>
          </a:prstGeom>
          <a:ln w="28575" cap="rnd">
            <a:solidFill>
              <a:srgbClr val="2BCBBD"/>
            </a:solidFill>
            <a:prstDash val="solid"/>
            <a:headEnd type="oval" w="lg" len="lg"/>
            <a:tailEnd type="none" w="sm" len="sm"/>
          </a:ln>
        </p:spPr>
      </p:sp>
      <p:grpSp>
        <p:nvGrpSpPr>
          <p:cNvPr id="11" name="Group 11"/>
          <p:cNvGrpSpPr/>
          <p:nvPr/>
        </p:nvGrpSpPr>
        <p:grpSpPr>
          <a:xfrm>
            <a:off x="16365474" y="2265486"/>
            <a:ext cx="693396" cy="69339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CBBD"/>
            </a:solidFill>
          </p:spPr>
        </p:sp>
      </p:grpSp>
      <p:sp>
        <p:nvSpPr>
          <p:cNvPr id="13" name="AutoShape 13"/>
          <p:cNvSpPr/>
          <p:nvPr/>
        </p:nvSpPr>
        <p:spPr>
          <a:xfrm rot="5400000">
            <a:off x="16193953" y="3396138"/>
            <a:ext cx="1036437" cy="0"/>
          </a:xfrm>
          <a:prstGeom prst="line">
            <a:avLst/>
          </a:prstGeom>
          <a:ln w="28575" cap="rnd">
            <a:solidFill>
              <a:srgbClr val="2BCBBD"/>
            </a:solidFill>
            <a:prstDash val="solid"/>
            <a:headEnd type="none" w="sm" len="sm"/>
            <a:tailEnd type="oval" w="lg" len="lg"/>
          </a:ln>
        </p:spPr>
      </p:sp>
      <p:grpSp>
        <p:nvGrpSpPr>
          <p:cNvPr id="14" name="Group 14"/>
          <p:cNvGrpSpPr/>
          <p:nvPr/>
        </p:nvGrpSpPr>
        <p:grpSpPr>
          <a:xfrm>
            <a:off x="9992240" y="6366494"/>
            <a:ext cx="693396" cy="693396"/>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CBBD"/>
            </a:solidFill>
          </p:spPr>
        </p:sp>
      </p:grpSp>
      <p:sp>
        <p:nvSpPr>
          <p:cNvPr id="16" name="AutoShape 16"/>
          <p:cNvSpPr/>
          <p:nvPr/>
        </p:nvSpPr>
        <p:spPr>
          <a:xfrm rot="5399999">
            <a:off x="9278759" y="8105781"/>
            <a:ext cx="2120358" cy="0"/>
          </a:xfrm>
          <a:prstGeom prst="line">
            <a:avLst/>
          </a:prstGeom>
          <a:ln w="28575" cap="rnd">
            <a:solidFill>
              <a:srgbClr val="2BCBBD"/>
            </a:solidFill>
            <a:prstDash val="solid"/>
            <a:headEnd type="none" w="sm" len="sm"/>
            <a:tailEnd type="oval" w="lg" len="lg"/>
          </a:ln>
        </p:spPr>
      </p:sp>
      <p:sp>
        <p:nvSpPr>
          <p:cNvPr id="17" name="AutoShape 17"/>
          <p:cNvSpPr/>
          <p:nvPr/>
        </p:nvSpPr>
        <p:spPr>
          <a:xfrm rot="5400000">
            <a:off x="13904152" y="6881355"/>
            <a:ext cx="1507717" cy="0"/>
          </a:xfrm>
          <a:prstGeom prst="line">
            <a:avLst/>
          </a:prstGeom>
          <a:ln w="28575" cap="rnd">
            <a:solidFill>
              <a:srgbClr val="2BCBBD"/>
            </a:solidFill>
            <a:prstDash val="solid"/>
            <a:headEnd type="oval" w="lg" len="lg"/>
            <a:tailEnd type="none" w="sm" len="sm"/>
          </a:ln>
        </p:spPr>
      </p:sp>
      <p:grpSp>
        <p:nvGrpSpPr>
          <p:cNvPr id="18" name="Group 18"/>
          <p:cNvGrpSpPr/>
          <p:nvPr/>
        </p:nvGrpSpPr>
        <p:grpSpPr>
          <a:xfrm>
            <a:off x="14325600" y="7474821"/>
            <a:ext cx="693396" cy="693396"/>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CBBD"/>
            </a:solidFill>
          </p:spPr>
        </p:sp>
      </p:grpSp>
      <p:pic>
        <p:nvPicPr>
          <p:cNvPr id="21" name="Picture 2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10033" y="6428375"/>
            <a:ext cx="657940" cy="673867"/>
          </a:xfrm>
          <a:prstGeom prst="rect">
            <a:avLst/>
          </a:prstGeom>
        </p:spPr>
      </p:pic>
      <p:grpSp>
        <p:nvGrpSpPr>
          <p:cNvPr id="22" name="Group 22"/>
          <p:cNvGrpSpPr/>
          <p:nvPr/>
        </p:nvGrpSpPr>
        <p:grpSpPr>
          <a:xfrm>
            <a:off x="10144640" y="4328913"/>
            <a:ext cx="632312" cy="814587"/>
            <a:chOff x="0" y="0"/>
            <a:chExt cx="843083" cy="1086115"/>
          </a:xfrm>
        </p:grpSpPr>
        <p:pic>
          <p:nvPicPr>
            <p:cNvPr id="23" name="Picture 2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71464"/>
              <a:ext cx="843083" cy="1014651"/>
            </a:xfrm>
            <a:prstGeom prst="rect">
              <a:avLst/>
            </a:prstGeom>
          </p:spPr>
        </p:pic>
        <p:pic>
          <p:nvPicPr>
            <p:cNvPr id="24" name="Picture 2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99163">
              <a:off x="138608" y="125829"/>
              <a:ext cx="595733" cy="345525"/>
            </a:xfrm>
            <a:prstGeom prst="rect">
              <a:avLst/>
            </a:prstGeom>
          </p:spPr>
        </p:pic>
      </p:grpSp>
      <p:grpSp>
        <p:nvGrpSpPr>
          <p:cNvPr id="25" name="Group 25"/>
          <p:cNvGrpSpPr/>
          <p:nvPr/>
        </p:nvGrpSpPr>
        <p:grpSpPr>
          <a:xfrm>
            <a:off x="16203704" y="2143322"/>
            <a:ext cx="961930" cy="917489"/>
            <a:chOff x="0" y="0"/>
            <a:chExt cx="1282574" cy="1223319"/>
          </a:xfrm>
        </p:grpSpPr>
        <p:pic>
          <p:nvPicPr>
            <p:cNvPr id="26" name="Picture 2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9255" y="0"/>
              <a:ext cx="1223319" cy="1223319"/>
            </a:xfrm>
            <a:prstGeom prst="rect">
              <a:avLst/>
            </a:prstGeom>
          </p:spPr>
        </p:pic>
        <p:pic>
          <p:nvPicPr>
            <p:cNvPr id="27" name="Picture 2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0" y="586260"/>
              <a:ext cx="143909" cy="143909"/>
            </a:xfrm>
            <a:prstGeom prst="rect">
              <a:avLst/>
            </a:prstGeom>
          </p:spPr>
        </p:pic>
      </p:grpSp>
      <p:sp>
        <p:nvSpPr>
          <p:cNvPr id="28" name="TextBox 28"/>
          <p:cNvSpPr txBox="1"/>
          <p:nvPr/>
        </p:nvSpPr>
        <p:spPr>
          <a:xfrm>
            <a:off x="1062131" y="6267931"/>
            <a:ext cx="521758" cy="297180"/>
          </a:xfrm>
          <a:prstGeom prst="rect">
            <a:avLst/>
          </a:prstGeom>
        </p:spPr>
        <p:txBody>
          <a:bodyPr lIns="0" tIns="0" rIns="0" bIns="0" rtlCol="0" anchor="t">
            <a:spAutoFit/>
          </a:bodyPr>
          <a:lstStyle/>
          <a:p>
            <a:pPr algn="ctr">
              <a:lnSpc>
                <a:spcPts val="2519"/>
              </a:lnSpc>
              <a:spcBef>
                <a:spcPct val="0"/>
              </a:spcBef>
            </a:pPr>
            <a:r>
              <a:rPr lang="en-US" sz="1799">
                <a:solidFill>
                  <a:srgbClr val="FFFFFF"/>
                </a:solidFill>
                <a:latin typeface="Open Sans Bold"/>
              </a:rPr>
              <a:t>1978</a:t>
            </a:r>
          </a:p>
        </p:txBody>
      </p:sp>
      <p:sp>
        <p:nvSpPr>
          <p:cNvPr id="29" name="TextBox 29"/>
          <p:cNvSpPr txBox="1"/>
          <p:nvPr/>
        </p:nvSpPr>
        <p:spPr>
          <a:xfrm>
            <a:off x="7359781" y="5601131"/>
            <a:ext cx="521758" cy="297180"/>
          </a:xfrm>
          <a:prstGeom prst="rect">
            <a:avLst/>
          </a:prstGeom>
        </p:spPr>
        <p:txBody>
          <a:bodyPr lIns="0" tIns="0" rIns="0" bIns="0" rtlCol="0" anchor="t">
            <a:spAutoFit/>
          </a:bodyPr>
          <a:lstStyle/>
          <a:p>
            <a:pPr algn="ctr">
              <a:lnSpc>
                <a:spcPts val="2519"/>
              </a:lnSpc>
              <a:spcBef>
                <a:spcPct val="0"/>
              </a:spcBef>
            </a:pPr>
            <a:r>
              <a:rPr lang="en-US" sz="1799">
                <a:solidFill>
                  <a:srgbClr val="FFFFFF"/>
                </a:solidFill>
                <a:latin typeface="Open Sans Bold"/>
              </a:rPr>
              <a:t>2006</a:t>
            </a:r>
          </a:p>
        </p:txBody>
      </p:sp>
      <p:sp>
        <p:nvSpPr>
          <p:cNvPr id="30" name="TextBox 30"/>
          <p:cNvSpPr txBox="1"/>
          <p:nvPr/>
        </p:nvSpPr>
        <p:spPr>
          <a:xfrm>
            <a:off x="4033553" y="3078547"/>
            <a:ext cx="2058877" cy="297180"/>
          </a:xfrm>
          <a:prstGeom prst="rect">
            <a:avLst/>
          </a:prstGeom>
        </p:spPr>
        <p:txBody>
          <a:bodyPr lIns="0" tIns="0" rIns="0" bIns="0" rtlCol="0" anchor="t">
            <a:spAutoFit/>
          </a:bodyPr>
          <a:lstStyle/>
          <a:p>
            <a:pPr>
              <a:lnSpc>
                <a:spcPts val="2519"/>
              </a:lnSpc>
              <a:spcBef>
                <a:spcPct val="0"/>
              </a:spcBef>
            </a:pPr>
            <a:r>
              <a:rPr lang="en-US" sz="1799">
                <a:solidFill>
                  <a:srgbClr val="000000"/>
                </a:solidFill>
                <a:latin typeface="Open Sans"/>
              </a:rPr>
              <a:t>Companies Act</a:t>
            </a:r>
          </a:p>
        </p:txBody>
      </p:sp>
      <p:sp>
        <p:nvSpPr>
          <p:cNvPr id="31" name="TextBox 31"/>
          <p:cNvSpPr txBox="1"/>
          <p:nvPr/>
        </p:nvSpPr>
        <p:spPr>
          <a:xfrm>
            <a:off x="16451293" y="2449306"/>
            <a:ext cx="521758" cy="297180"/>
          </a:xfrm>
          <a:prstGeom prst="rect">
            <a:avLst/>
          </a:prstGeom>
        </p:spPr>
        <p:txBody>
          <a:bodyPr lIns="0" tIns="0" rIns="0" bIns="0" rtlCol="0" anchor="t">
            <a:spAutoFit/>
          </a:bodyPr>
          <a:lstStyle/>
          <a:p>
            <a:pPr algn="ctr">
              <a:lnSpc>
                <a:spcPts val="2519"/>
              </a:lnSpc>
              <a:spcBef>
                <a:spcPct val="0"/>
              </a:spcBef>
            </a:pPr>
            <a:r>
              <a:rPr lang="en-US" sz="1799">
                <a:solidFill>
                  <a:srgbClr val="FFFFFF"/>
                </a:solidFill>
                <a:latin typeface="Open Sans Bold"/>
              </a:rPr>
              <a:t>2020</a:t>
            </a:r>
          </a:p>
        </p:txBody>
      </p:sp>
      <p:sp>
        <p:nvSpPr>
          <p:cNvPr id="32" name="TextBox 32"/>
          <p:cNvSpPr txBox="1"/>
          <p:nvPr/>
        </p:nvSpPr>
        <p:spPr>
          <a:xfrm>
            <a:off x="10069214" y="6546534"/>
            <a:ext cx="539445" cy="300019"/>
          </a:xfrm>
          <a:prstGeom prst="rect">
            <a:avLst/>
          </a:prstGeom>
        </p:spPr>
        <p:txBody>
          <a:bodyPr wrap="square" lIns="0" tIns="0" rIns="0" bIns="0" rtlCol="0" anchor="t">
            <a:spAutoFit/>
          </a:bodyPr>
          <a:lstStyle/>
          <a:p>
            <a:pPr algn="ctr">
              <a:lnSpc>
                <a:spcPts val="2519"/>
              </a:lnSpc>
              <a:spcBef>
                <a:spcPct val="0"/>
              </a:spcBef>
            </a:pPr>
            <a:r>
              <a:rPr lang="en-US" sz="1799">
                <a:solidFill>
                  <a:srgbClr val="FFFFFF"/>
                </a:solidFill>
                <a:latin typeface="Open Sans Bold"/>
              </a:rPr>
              <a:t>2010</a:t>
            </a:r>
          </a:p>
        </p:txBody>
      </p:sp>
      <p:sp>
        <p:nvSpPr>
          <p:cNvPr id="33" name="TextBox 33"/>
          <p:cNvSpPr txBox="1"/>
          <p:nvPr/>
        </p:nvSpPr>
        <p:spPr>
          <a:xfrm>
            <a:off x="14425706" y="7658641"/>
            <a:ext cx="521758" cy="297180"/>
          </a:xfrm>
          <a:prstGeom prst="rect">
            <a:avLst/>
          </a:prstGeom>
        </p:spPr>
        <p:txBody>
          <a:bodyPr wrap="square" lIns="0" tIns="0" rIns="0" bIns="0" rtlCol="0" anchor="t">
            <a:spAutoFit/>
          </a:bodyPr>
          <a:lstStyle/>
          <a:p>
            <a:pPr algn="ctr">
              <a:lnSpc>
                <a:spcPts val="2519"/>
              </a:lnSpc>
              <a:spcBef>
                <a:spcPct val="0"/>
              </a:spcBef>
            </a:pPr>
            <a:r>
              <a:rPr lang="en-US" sz="1799">
                <a:solidFill>
                  <a:srgbClr val="FFFFFF"/>
                </a:solidFill>
                <a:latin typeface="Open Sans Bold"/>
              </a:rPr>
              <a:t>2011</a:t>
            </a:r>
          </a:p>
        </p:txBody>
      </p:sp>
      <p:sp>
        <p:nvSpPr>
          <p:cNvPr id="34" name="TextBox 34"/>
          <p:cNvSpPr txBox="1"/>
          <p:nvPr/>
        </p:nvSpPr>
        <p:spPr>
          <a:xfrm>
            <a:off x="14194361" y="8402067"/>
            <a:ext cx="2503524" cy="620619"/>
          </a:xfrm>
          <a:prstGeom prst="rect">
            <a:avLst/>
          </a:prstGeom>
        </p:spPr>
        <p:txBody>
          <a:bodyPr lIns="0" tIns="0" rIns="0" bIns="0" rtlCol="0" anchor="t">
            <a:spAutoFit/>
          </a:bodyPr>
          <a:lstStyle/>
          <a:p>
            <a:pPr>
              <a:lnSpc>
                <a:spcPts val="2519"/>
              </a:lnSpc>
            </a:pPr>
            <a:r>
              <a:rPr lang="en-US" sz="1799">
                <a:solidFill>
                  <a:srgbClr val="000000"/>
                </a:solidFill>
                <a:latin typeface="Open Sans"/>
              </a:rPr>
              <a:t>Introduction of Business Profit Tax</a:t>
            </a:r>
          </a:p>
        </p:txBody>
      </p:sp>
      <p:sp>
        <p:nvSpPr>
          <p:cNvPr id="35" name="TextBox 35"/>
          <p:cNvSpPr txBox="1"/>
          <p:nvPr/>
        </p:nvSpPr>
        <p:spPr>
          <a:xfrm>
            <a:off x="12970839" y="2134981"/>
            <a:ext cx="3064051" cy="925830"/>
          </a:xfrm>
          <a:prstGeom prst="rect">
            <a:avLst/>
          </a:prstGeom>
        </p:spPr>
        <p:txBody>
          <a:bodyPr lIns="0" tIns="0" rIns="0" bIns="0" rtlCol="0" anchor="t">
            <a:spAutoFit/>
          </a:bodyPr>
          <a:lstStyle/>
          <a:p>
            <a:pPr algn="r">
              <a:lnSpc>
                <a:spcPts val="2519"/>
              </a:lnSpc>
            </a:pPr>
            <a:r>
              <a:rPr lang="en-US" sz="1799">
                <a:solidFill>
                  <a:srgbClr val="000000"/>
                </a:solidFill>
                <a:latin typeface="Open Sans"/>
              </a:rPr>
              <a:t>Ratification of </a:t>
            </a:r>
          </a:p>
          <a:p>
            <a:pPr algn="r">
              <a:lnSpc>
                <a:spcPts val="2519"/>
              </a:lnSpc>
              <a:spcBef>
                <a:spcPct val="0"/>
              </a:spcBef>
            </a:pPr>
            <a:r>
              <a:rPr lang="en-US" sz="1799">
                <a:solidFill>
                  <a:srgbClr val="000000"/>
                </a:solidFill>
                <a:latin typeface="Open Sans"/>
              </a:rPr>
              <a:t>Chartered Accountants Act by President. </a:t>
            </a:r>
          </a:p>
        </p:txBody>
      </p:sp>
      <p:sp>
        <p:nvSpPr>
          <p:cNvPr id="36" name="TextBox 36"/>
          <p:cNvSpPr txBox="1"/>
          <p:nvPr/>
        </p:nvSpPr>
        <p:spPr>
          <a:xfrm>
            <a:off x="10144640" y="5304903"/>
            <a:ext cx="1799214" cy="941220"/>
          </a:xfrm>
          <a:prstGeom prst="rect">
            <a:avLst/>
          </a:prstGeom>
        </p:spPr>
        <p:txBody>
          <a:bodyPr wrap="square" lIns="0" tIns="0" rIns="0" bIns="0" rtlCol="0" anchor="t">
            <a:spAutoFit/>
          </a:bodyPr>
          <a:lstStyle/>
          <a:p>
            <a:pPr>
              <a:lnSpc>
                <a:spcPts val="2519"/>
              </a:lnSpc>
            </a:pPr>
            <a:r>
              <a:rPr lang="en-US" sz="1799">
                <a:solidFill>
                  <a:srgbClr val="000000"/>
                </a:solidFill>
                <a:latin typeface="Open Sans"/>
              </a:rPr>
              <a:t>Maldives Banking Act No. 24 of 2010</a:t>
            </a:r>
          </a:p>
        </p:txBody>
      </p:sp>
      <p:sp>
        <p:nvSpPr>
          <p:cNvPr id="37" name="TextBox 37"/>
          <p:cNvSpPr txBox="1"/>
          <p:nvPr/>
        </p:nvSpPr>
        <p:spPr>
          <a:xfrm>
            <a:off x="1058457" y="1038571"/>
            <a:ext cx="9266192" cy="755015"/>
          </a:xfrm>
          <a:prstGeom prst="rect">
            <a:avLst/>
          </a:prstGeom>
        </p:spPr>
        <p:txBody>
          <a:bodyPr lIns="0" tIns="0" rIns="0" bIns="0" rtlCol="0" anchor="t">
            <a:spAutoFit/>
          </a:bodyPr>
          <a:lstStyle/>
          <a:p>
            <a:pPr>
              <a:lnSpc>
                <a:spcPts val="6160"/>
              </a:lnSpc>
              <a:spcBef>
                <a:spcPct val="0"/>
              </a:spcBef>
            </a:pPr>
            <a:r>
              <a:rPr lang="en-US" sz="4400">
                <a:solidFill>
                  <a:srgbClr val="000000"/>
                </a:solidFill>
                <a:latin typeface="Open Sans Bold"/>
              </a:rPr>
              <a:t>Adoption of IFRS in the Maldives</a:t>
            </a:r>
          </a:p>
        </p:txBody>
      </p:sp>
      <p:sp>
        <p:nvSpPr>
          <p:cNvPr id="38" name="TextBox 38"/>
          <p:cNvSpPr txBox="1"/>
          <p:nvPr/>
        </p:nvSpPr>
        <p:spPr>
          <a:xfrm>
            <a:off x="885388" y="4660880"/>
            <a:ext cx="2401064" cy="1261820"/>
          </a:xfrm>
          <a:prstGeom prst="rect">
            <a:avLst/>
          </a:prstGeom>
        </p:spPr>
        <p:txBody>
          <a:bodyPr lIns="0" tIns="0" rIns="0" bIns="0" rtlCol="0" anchor="t">
            <a:spAutoFit/>
          </a:bodyPr>
          <a:lstStyle/>
          <a:p>
            <a:pPr>
              <a:lnSpc>
                <a:spcPts val="2519"/>
              </a:lnSpc>
              <a:spcBef>
                <a:spcPct val="0"/>
              </a:spcBef>
            </a:pPr>
            <a:r>
              <a:rPr lang="en-US" sz="1799">
                <a:solidFill>
                  <a:srgbClr val="000000"/>
                </a:solidFill>
                <a:latin typeface="Open Sans"/>
              </a:rPr>
              <a:t>Started accounting in businesses with the introduction of tourism </a:t>
            </a:r>
          </a:p>
        </p:txBody>
      </p:sp>
      <p:grpSp>
        <p:nvGrpSpPr>
          <p:cNvPr id="39" name="Group 14">
            <a:extLst>
              <a:ext uri="{FF2B5EF4-FFF2-40B4-BE49-F238E27FC236}">
                <a16:creationId xmlns:a16="http://schemas.microsoft.com/office/drawing/2014/main" id="{750492AA-98E9-3E42-E261-8648B821ED72}"/>
              </a:ext>
            </a:extLst>
          </p:cNvPr>
          <p:cNvGrpSpPr/>
          <p:nvPr/>
        </p:nvGrpSpPr>
        <p:grpSpPr>
          <a:xfrm>
            <a:off x="3956579" y="3434297"/>
            <a:ext cx="693396" cy="693396"/>
            <a:chOff x="0" y="0"/>
            <a:chExt cx="6350000" cy="6350000"/>
          </a:xfrm>
        </p:grpSpPr>
        <p:sp>
          <p:nvSpPr>
            <p:cNvPr id="40" name="Freeform 15">
              <a:extLst>
                <a:ext uri="{FF2B5EF4-FFF2-40B4-BE49-F238E27FC236}">
                  <a16:creationId xmlns:a16="http://schemas.microsoft.com/office/drawing/2014/main" id="{355131A7-6472-E2D4-2CE8-C5B137A2ABB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CBBD"/>
            </a:solidFill>
          </p:spPr>
        </p:sp>
      </p:grpSp>
      <p:sp>
        <p:nvSpPr>
          <p:cNvPr id="41" name="AutoShape 16">
            <a:extLst>
              <a:ext uri="{FF2B5EF4-FFF2-40B4-BE49-F238E27FC236}">
                <a16:creationId xmlns:a16="http://schemas.microsoft.com/office/drawing/2014/main" id="{7A98F78C-8E43-7A31-2E35-B82536D315DA}"/>
              </a:ext>
            </a:extLst>
          </p:cNvPr>
          <p:cNvSpPr/>
          <p:nvPr/>
        </p:nvSpPr>
        <p:spPr>
          <a:xfrm rot="5399999">
            <a:off x="3243098" y="5173584"/>
            <a:ext cx="2120358" cy="0"/>
          </a:xfrm>
          <a:prstGeom prst="line">
            <a:avLst/>
          </a:prstGeom>
          <a:ln w="28575" cap="rnd">
            <a:solidFill>
              <a:srgbClr val="2BCBBD"/>
            </a:solidFill>
            <a:prstDash val="solid"/>
            <a:headEnd type="none" w="sm" len="sm"/>
            <a:tailEnd type="oval" w="lg" len="lg"/>
          </a:ln>
        </p:spPr>
      </p:sp>
      <p:sp>
        <p:nvSpPr>
          <p:cNvPr id="42" name="TextBox 32">
            <a:extLst>
              <a:ext uri="{FF2B5EF4-FFF2-40B4-BE49-F238E27FC236}">
                <a16:creationId xmlns:a16="http://schemas.microsoft.com/office/drawing/2014/main" id="{BF70BEC8-4735-A06E-08BC-AEFA0EF423D6}"/>
              </a:ext>
            </a:extLst>
          </p:cNvPr>
          <p:cNvSpPr txBox="1"/>
          <p:nvPr/>
        </p:nvSpPr>
        <p:spPr>
          <a:xfrm>
            <a:off x="4033553" y="3614337"/>
            <a:ext cx="539445" cy="300019"/>
          </a:xfrm>
          <a:prstGeom prst="rect">
            <a:avLst/>
          </a:prstGeom>
        </p:spPr>
        <p:txBody>
          <a:bodyPr wrap="square" lIns="0" tIns="0" rIns="0" bIns="0" rtlCol="0" anchor="t">
            <a:spAutoFit/>
          </a:bodyPr>
          <a:lstStyle/>
          <a:p>
            <a:pPr algn="ctr">
              <a:lnSpc>
                <a:spcPts val="2519"/>
              </a:lnSpc>
              <a:spcBef>
                <a:spcPct val="0"/>
              </a:spcBef>
            </a:pPr>
            <a:r>
              <a:rPr lang="en-US" sz="1799">
                <a:solidFill>
                  <a:srgbClr val="FFFFFF"/>
                </a:solidFill>
                <a:latin typeface="Open Sans Bold"/>
              </a:rPr>
              <a:t>1996</a:t>
            </a:r>
          </a:p>
        </p:txBody>
      </p:sp>
      <p:pic>
        <p:nvPicPr>
          <p:cNvPr id="46" name="Picture 20">
            <a:extLst>
              <a:ext uri="{FF2B5EF4-FFF2-40B4-BE49-F238E27FC236}">
                <a16:creationId xmlns:a16="http://schemas.microsoft.com/office/drawing/2014/main" id="{16C615D0-BE1F-C788-CA98-029D4862F0A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4066197" y="2336469"/>
            <a:ext cx="601028" cy="601028"/>
          </a:xfrm>
          <a:prstGeom prst="rect">
            <a:avLst/>
          </a:prstGeom>
        </p:spPr>
      </p:pic>
      <p:sp>
        <p:nvSpPr>
          <p:cNvPr id="47" name="TextBox 36">
            <a:extLst>
              <a:ext uri="{FF2B5EF4-FFF2-40B4-BE49-F238E27FC236}">
                <a16:creationId xmlns:a16="http://schemas.microsoft.com/office/drawing/2014/main" id="{3606261A-799B-8B66-1F25-003CD9745461}"/>
              </a:ext>
            </a:extLst>
          </p:cNvPr>
          <p:cNvSpPr txBox="1"/>
          <p:nvPr/>
        </p:nvSpPr>
        <p:spPr>
          <a:xfrm>
            <a:off x="5861516" y="7200900"/>
            <a:ext cx="2058877" cy="620619"/>
          </a:xfrm>
          <a:prstGeom prst="rect">
            <a:avLst/>
          </a:prstGeom>
        </p:spPr>
        <p:txBody>
          <a:bodyPr wrap="square" lIns="0" tIns="0" rIns="0" bIns="0" rtlCol="0" anchor="t">
            <a:spAutoFit/>
          </a:bodyPr>
          <a:lstStyle/>
          <a:p>
            <a:pPr algn="r">
              <a:lnSpc>
                <a:spcPts val="2519"/>
              </a:lnSpc>
            </a:pPr>
            <a:r>
              <a:rPr lang="en-US" sz="1799">
                <a:solidFill>
                  <a:srgbClr val="000000"/>
                </a:solidFill>
                <a:latin typeface="Open Sans"/>
              </a:rPr>
              <a:t>CMDA Corporate Governance Code</a:t>
            </a:r>
          </a:p>
        </p:txBody>
      </p:sp>
      <p:pic>
        <p:nvPicPr>
          <p:cNvPr id="50" name="Picture 2">
            <a:extLst>
              <a:ext uri="{FF2B5EF4-FFF2-40B4-BE49-F238E27FC236}">
                <a16:creationId xmlns:a16="http://schemas.microsoft.com/office/drawing/2014/main" id="{D15D6B44-970B-B86F-4B0B-F09EC84D614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3341622" y="8203789"/>
            <a:ext cx="690298" cy="800979"/>
          </a:xfrm>
          <a:prstGeom prst="rect">
            <a:avLst/>
          </a:prstGeom>
        </p:spPr>
      </p:pic>
      <p:sp>
        <p:nvSpPr>
          <p:cNvPr id="53" name="Right Triangle 52">
            <a:extLst>
              <a:ext uri="{FF2B5EF4-FFF2-40B4-BE49-F238E27FC236}">
                <a16:creationId xmlns:a16="http://schemas.microsoft.com/office/drawing/2014/main" id="{DE419820-E1C7-4458-0EE9-521F8CCBD01F}"/>
              </a:ext>
            </a:extLst>
          </p:cNvPr>
          <p:cNvSpPr/>
          <p:nvPr/>
        </p:nvSpPr>
        <p:spPr>
          <a:xfrm rot="21232973">
            <a:off x="13801715" y="8224003"/>
            <a:ext cx="133370" cy="185699"/>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28700" y="942975"/>
            <a:ext cx="7124700" cy="741998"/>
          </a:xfrm>
          <a:prstGeom prst="rect">
            <a:avLst/>
          </a:prstGeom>
        </p:spPr>
        <p:txBody>
          <a:bodyPr wrap="square" lIns="0" tIns="0" rIns="0" bIns="0" rtlCol="0" anchor="t">
            <a:spAutoFit/>
          </a:bodyPr>
          <a:lstStyle/>
          <a:p>
            <a:pPr>
              <a:lnSpc>
                <a:spcPts val="6160"/>
              </a:lnSpc>
              <a:spcBef>
                <a:spcPct val="0"/>
              </a:spcBef>
            </a:pPr>
            <a:r>
              <a:rPr lang="en-US" sz="4400" b="1">
                <a:latin typeface="Open Sans" panose="020B0606030504020204" pitchFamily="34" charset="0"/>
                <a:ea typeface="Open Sans" panose="020B0606030504020204" pitchFamily="34" charset="0"/>
                <a:cs typeface="Open Sans" panose="020B0606030504020204" pitchFamily="34" charset="0"/>
              </a:rPr>
              <a:t>Mandate of CA Maldives</a:t>
            </a:r>
            <a:endParaRPr lang="en-US" sz="4400">
              <a:solidFill>
                <a:srgbClr val="000000"/>
              </a:solidFill>
              <a:latin typeface="Open Sans Bold"/>
            </a:endParaRPr>
          </a:p>
        </p:txBody>
      </p:sp>
      <p:sp>
        <p:nvSpPr>
          <p:cNvPr id="15" name="Content Placeholder 2">
            <a:extLst>
              <a:ext uri="{FF2B5EF4-FFF2-40B4-BE49-F238E27FC236}">
                <a16:creationId xmlns:a16="http://schemas.microsoft.com/office/drawing/2014/main" id="{78387869-ED72-4BB3-B89B-FB5773D28036}"/>
              </a:ext>
            </a:extLst>
          </p:cNvPr>
          <p:cNvSpPr txBox="1">
            <a:spLocks/>
          </p:cNvSpPr>
          <p:nvPr/>
        </p:nvSpPr>
        <p:spPr>
          <a:xfrm>
            <a:off x="1013460" y="2247900"/>
            <a:ext cx="13159740" cy="4351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800">
                <a:latin typeface="Open Sans" panose="020B0606030504020204" pitchFamily="34" charset="0"/>
                <a:ea typeface="Open Sans" panose="020B0606030504020204" pitchFamily="34" charset="0"/>
                <a:cs typeface="Open Sans" panose="020B0606030504020204" pitchFamily="34" charset="0"/>
              </a:rPr>
              <a:t>Institute formed upon ratification of Chartered Accountants Act by President on 8</a:t>
            </a:r>
            <a:r>
              <a:rPr lang="en-US" sz="2800" baseline="30000">
                <a:latin typeface="Open Sans" panose="020B0606030504020204" pitchFamily="34" charset="0"/>
                <a:ea typeface="Open Sans" panose="020B0606030504020204" pitchFamily="34" charset="0"/>
                <a:cs typeface="Open Sans" panose="020B0606030504020204" pitchFamily="34" charset="0"/>
              </a:rPr>
              <a:t>th</a:t>
            </a:r>
            <a:r>
              <a:rPr lang="en-US" sz="2800">
                <a:latin typeface="Open Sans" panose="020B0606030504020204" pitchFamily="34" charset="0"/>
                <a:ea typeface="Open Sans" panose="020B0606030504020204" pitchFamily="34" charset="0"/>
                <a:cs typeface="Open Sans" panose="020B0606030504020204" pitchFamily="34" charset="0"/>
              </a:rPr>
              <a:t> September 2020</a:t>
            </a:r>
          </a:p>
          <a:p>
            <a:pPr marL="0" indent="0" algn="just">
              <a:buFont typeface="Arial" pitchFamily="34" charset="0"/>
              <a:buNone/>
            </a:pPr>
            <a:endParaRPr lang="en-US" sz="2800">
              <a:latin typeface="Open Sans" panose="020B0606030504020204" pitchFamily="34" charset="0"/>
              <a:ea typeface="Open Sans" panose="020B0606030504020204" pitchFamily="34" charset="0"/>
              <a:cs typeface="Open Sans" panose="020B0606030504020204" pitchFamily="34" charset="0"/>
            </a:endParaRPr>
          </a:p>
          <a:p>
            <a:r>
              <a:rPr lang="en-US" sz="2800">
                <a:latin typeface="Open Sans" panose="020B0606030504020204" pitchFamily="34" charset="0"/>
                <a:ea typeface="Open Sans" panose="020B0606030504020204" pitchFamily="34" charset="0"/>
                <a:cs typeface="Open Sans" panose="020B0606030504020204" pitchFamily="34" charset="0"/>
              </a:rPr>
              <a:t>Responsible to determine and enforce mandatory financial reporting standards and auditing standards for the private sector</a:t>
            </a:r>
          </a:p>
          <a:p>
            <a:endParaRPr lang="en-US" sz="2800">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2">
            <a:extLst>
              <a:ext uri="{FF2B5EF4-FFF2-40B4-BE49-F238E27FC236}">
                <a16:creationId xmlns:a16="http://schemas.microsoft.com/office/drawing/2014/main" id="{6D179B01-D885-C999-E0D0-251B9628B0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734285"/>
            <a:ext cx="18573982" cy="3227229"/>
          </a:xfrm>
          <a:prstGeom prst="rect">
            <a:avLst/>
          </a:prstGeom>
        </p:spPr>
      </p:pic>
    </p:spTree>
    <p:extLst>
      <p:ext uri="{BB962C8B-B14F-4D97-AF65-F5344CB8AC3E}">
        <p14:creationId xmlns:p14="http://schemas.microsoft.com/office/powerpoint/2010/main" val="203498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11</Slides>
  <Notes>2</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1978</dc:title>
  <cp:revision>3</cp:revision>
  <dcterms:created xsi:type="dcterms:W3CDTF">2006-08-16T00:00:00Z</dcterms:created>
  <dcterms:modified xsi:type="dcterms:W3CDTF">2022-11-07T12:05:41Z</dcterms:modified>
  <dc:identifier>DAFRKHIfpfE</dc:identifier>
</cp:coreProperties>
</file>